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5" r:id="rId5"/>
    <p:sldId id="260" r:id="rId6"/>
    <p:sldId id="258" r:id="rId7"/>
    <p:sldId id="257" r:id="rId8"/>
    <p:sldId id="259" r:id="rId9"/>
    <p:sldId id="264"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879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314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16304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41569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192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580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78320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042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3581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95058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1/30/2022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579755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1/30/2022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56061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ll office building looking up">
            <a:extLst>
              <a:ext uri="{FF2B5EF4-FFF2-40B4-BE49-F238E27FC236}">
                <a16:creationId xmlns:a16="http://schemas.microsoft.com/office/drawing/2014/main" id="{20E564ED-0D76-4A22-BBB1-80F73CADD9E4}"/>
              </a:ext>
            </a:extLst>
          </p:cNvPr>
          <p:cNvPicPr>
            <a:picLocks noChangeAspect="1"/>
          </p:cNvPicPr>
          <p:nvPr/>
        </p:nvPicPr>
        <p:blipFill rotWithShape="1">
          <a:blip r:embed="rId2">
            <a:alphaModFix amt="40000"/>
          </a:blip>
          <a:srcRect t="15073" r="-1"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3E4B6BEA-D9E7-41D5-9702-AA43B6F582F6}"/>
              </a:ext>
            </a:extLst>
          </p:cNvPr>
          <p:cNvSpPr>
            <a:spLocks noGrp="1"/>
          </p:cNvSpPr>
          <p:nvPr>
            <p:ph type="ctrTitle"/>
          </p:nvPr>
        </p:nvSpPr>
        <p:spPr>
          <a:xfrm>
            <a:off x="482600" y="732032"/>
            <a:ext cx="6900839" cy="2736390"/>
          </a:xfrm>
        </p:spPr>
        <p:txBody>
          <a:bodyPr anchor="t">
            <a:normAutofit/>
          </a:bodyPr>
          <a:lstStyle/>
          <a:p>
            <a:r>
              <a:rPr lang="en-US" sz="7400" dirty="0">
                <a:solidFill>
                  <a:srgbClr val="FFFFFF"/>
                </a:solidFill>
              </a:rPr>
              <a:t>Build Ideas 3.17 </a:t>
            </a:r>
            <a:r>
              <a:rPr lang="en-US" sz="7400" dirty="0" err="1">
                <a:solidFill>
                  <a:srgbClr val="FFFFFF"/>
                </a:solidFill>
              </a:rPr>
              <a:t>Leaguestart</a:t>
            </a:r>
            <a:endParaRPr lang="en-AU" sz="7400" dirty="0">
              <a:solidFill>
                <a:srgbClr val="FFFFFF"/>
              </a:solidFill>
            </a:endParaRPr>
          </a:p>
        </p:txBody>
      </p:sp>
      <p:sp>
        <p:nvSpPr>
          <p:cNvPr id="3" name="Subtitle 2">
            <a:extLst>
              <a:ext uri="{FF2B5EF4-FFF2-40B4-BE49-F238E27FC236}">
                <a16:creationId xmlns:a16="http://schemas.microsoft.com/office/drawing/2014/main" id="{E178420A-6240-45F7-862D-DE52467AD8DC}"/>
              </a:ext>
            </a:extLst>
          </p:cNvPr>
          <p:cNvSpPr>
            <a:spLocks noGrp="1"/>
          </p:cNvSpPr>
          <p:nvPr>
            <p:ph type="subTitle" idx="1"/>
          </p:nvPr>
        </p:nvSpPr>
        <p:spPr>
          <a:xfrm>
            <a:off x="6596565" y="4201721"/>
            <a:ext cx="4986084" cy="1949813"/>
          </a:xfrm>
        </p:spPr>
        <p:txBody>
          <a:bodyPr anchor="b">
            <a:normAutofit lnSpcReduction="10000"/>
          </a:bodyPr>
          <a:lstStyle/>
          <a:p>
            <a:pPr algn="r"/>
            <a:r>
              <a:rPr lang="en-US" dirty="0">
                <a:solidFill>
                  <a:srgbClr val="FFFFFF"/>
                </a:solidFill>
              </a:rPr>
              <a:t>Not full builds, these are six foundations that builds can </a:t>
            </a:r>
            <a:r>
              <a:rPr lang="en-US">
                <a:solidFill>
                  <a:srgbClr val="FFFFFF"/>
                </a:solidFill>
              </a:rPr>
              <a:t>start from</a:t>
            </a:r>
            <a:endParaRPr lang="en-US" dirty="0">
              <a:solidFill>
                <a:srgbClr val="FFFFFF"/>
              </a:solidFill>
            </a:endParaRPr>
          </a:p>
          <a:p>
            <a:pPr algn="r"/>
            <a:r>
              <a:rPr lang="en-US" dirty="0">
                <a:solidFill>
                  <a:srgbClr val="FFFFFF"/>
                </a:solidFill>
              </a:rPr>
              <a:t>Full builds can be made about 48 hours before </a:t>
            </a:r>
            <a:r>
              <a:rPr lang="en-US" dirty="0" err="1">
                <a:solidFill>
                  <a:srgbClr val="FFFFFF"/>
                </a:solidFill>
              </a:rPr>
              <a:t>leaguestart</a:t>
            </a:r>
            <a:endParaRPr lang="en-AU" dirty="0">
              <a:solidFill>
                <a:srgbClr val="FFFFFF"/>
              </a:solidFill>
            </a:endParaRPr>
          </a:p>
        </p:txBody>
      </p:sp>
      <p:cxnSp>
        <p:nvCxnSpPr>
          <p:cNvPr id="13" name="Straight Connector 12">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9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04C2EDF-7FBD-4658-B1A5-C6352E257112}"/>
              </a:ext>
            </a:extLst>
          </p:cNvPr>
          <p:cNvPicPr>
            <a:picLocks noChangeAspect="1"/>
          </p:cNvPicPr>
          <p:nvPr/>
        </p:nvPicPr>
        <p:blipFill rotWithShape="1">
          <a:blip r:embed="rId2">
            <a:alphaModFix amt="40000"/>
          </a:blip>
          <a:srcRect r="469"/>
          <a:stretch/>
        </p:blipFill>
        <p:spPr>
          <a:xfrm>
            <a:off x="20" y="10"/>
            <a:ext cx="12188932" cy="6857990"/>
          </a:xfrm>
          <a:prstGeom prst="rect">
            <a:avLst/>
          </a:prstGeom>
        </p:spPr>
      </p:pic>
      <p:sp>
        <p:nvSpPr>
          <p:cNvPr id="2" name="Title 1">
            <a:extLst>
              <a:ext uri="{FF2B5EF4-FFF2-40B4-BE49-F238E27FC236}">
                <a16:creationId xmlns:a16="http://schemas.microsoft.com/office/drawing/2014/main" id="{4B5436C6-3131-46C0-BB1D-46B4527471E3}"/>
              </a:ext>
            </a:extLst>
          </p:cNvPr>
          <p:cNvSpPr>
            <a:spLocks noGrp="1"/>
          </p:cNvSpPr>
          <p:nvPr>
            <p:ph type="title"/>
          </p:nvPr>
        </p:nvSpPr>
        <p:spPr>
          <a:xfrm>
            <a:off x="482601" y="799418"/>
            <a:ext cx="5613398" cy="2929357"/>
          </a:xfrm>
        </p:spPr>
        <p:txBody>
          <a:bodyPr vert="horz" lIns="91440" tIns="45720" rIns="91440" bIns="45720" rtlCol="0" anchor="t">
            <a:normAutofit/>
          </a:bodyPr>
          <a:lstStyle/>
          <a:p>
            <a:r>
              <a:rPr lang="en-US" dirty="0">
                <a:solidFill>
                  <a:srgbClr val="FFFFFF"/>
                </a:solidFill>
              </a:rPr>
              <a:t>Deadeye Rupture</a:t>
            </a:r>
          </a:p>
        </p:txBody>
      </p:sp>
      <p:cxnSp>
        <p:nvCxnSpPr>
          <p:cNvPr id="46" name="Straight Connector 45">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8E5F281B-BB8D-4EE4-8DD4-A2329A785709}"/>
              </a:ext>
            </a:extLst>
          </p:cNvPr>
          <p:cNvSpPr>
            <a:spLocks noGrp="1"/>
          </p:cNvSpPr>
          <p:nvPr>
            <p:ph idx="1"/>
          </p:nvPr>
        </p:nvSpPr>
        <p:spPr>
          <a:xfrm>
            <a:off x="6441231" y="686995"/>
            <a:ext cx="5533671" cy="2299681"/>
          </a:xfrm>
        </p:spPr>
        <p:txBody>
          <a:bodyPr vert="horz" lIns="91440" tIns="45720" rIns="91440" bIns="45720" rtlCol="0" anchor="b">
            <a:normAutofit/>
          </a:bodyPr>
          <a:lstStyle/>
          <a:p>
            <a:pPr algn="r"/>
            <a:r>
              <a:rPr lang="en-US" sz="2000" dirty="0">
                <a:solidFill>
                  <a:srgbClr val="FFFFFF"/>
                </a:solidFill>
              </a:rPr>
              <a:t>Deadeye’s little used Rupturing node empowers an unusual critical strike bleed build.</a:t>
            </a:r>
          </a:p>
          <a:p>
            <a:pPr algn="r"/>
            <a:r>
              <a:rPr lang="en-US" sz="2000" dirty="0">
                <a:solidFill>
                  <a:srgbClr val="FFFFFF"/>
                </a:solidFill>
              </a:rPr>
              <a:t>75% more bleed damage is great. Less duration is not, but it is manageable.</a:t>
            </a:r>
          </a:p>
          <a:p>
            <a:pPr algn="r"/>
            <a:r>
              <a:rPr lang="en-US" sz="2000" dirty="0">
                <a:solidFill>
                  <a:srgbClr val="FFFFFF"/>
                </a:solidFill>
              </a:rPr>
              <a:t>Plus it’s a Deadeye. Damage projection overload. Projectiles and chains everywhere.</a:t>
            </a:r>
          </a:p>
        </p:txBody>
      </p:sp>
      <p:cxnSp>
        <p:nvCxnSpPr>
          <p:cNvPr id="48" name="Straight Connector 47">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201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436C6-3131-46C0-BB1D-46B4527471E3}"/>
              </a:ext>
            </a:extLst>
          </p:cNvPr>
          <p:cNvSpPr>
            <a:spLocks noGrp="1"/>
          </p:cNvSpPr>
          <p:nvPr>
            <p:ph type="title"/>
          </p:nvPr>
        </p:nvSpPr>
        <p:spPr>
          <a:xfrm>
            <a:off x="7668244" y="663532"/>
            <a:ext cx="4276371" cy="2151115"/>
          </a:xfrm>
        </p:spPr>
        <p:txBody>
          <a:bodyPr vert="horz" lIns="91440" tIns="45720" rIns="91440" bIns="45720" rtlCol="0" anchor="t">
            <a:normAutofit fontScale="90000"/>
          </a:bodyPr>
          <a:lstStyle/>
          <a:p>
            <a:r>
              <a:rPr lang="en-US" sz="4800" dirty="0">
                <a:solidFill>
                  <a:srgbClr val="FFFFFF"/>
                </a:solidFill>
              </a:rPr>
              <a:t>Determination. Numbers Don’t Lie. Use It.</a:t>
            </a:r>
          </a:p>
        </p:txBody>
      </p:sp>
      <p:cxnSp>
        <p:nvCxnSpPr>
          <p:cNvPr id="46" name="Straight Connector 45">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8E5F281B-BB8D-4EE4-8DD4-A2329A785709}"/>
              </a:ext>
            </a:extLst>
          </p:cNvPr>
          <p:cNvSpPr>
            <a:spLocks noGrp="1"/>
          </p:cNvSpPr>
          <p:nvPr>
            <p:ph idx="1"/>
          </p:nvPr>
        </p:nvSpPr>
        <p:spPr>
          <a:xfrm>
            <a:off x="7420860" y="3116425"/>
            <a:ext cx="4523755" cy="3078044"/>
          </a:xfrm>
        </p:spPr>
        <p:txBody>
          <a:bodyPr vert="horz" lIns="91440" tIns="45720" rIns="91440" bIns="45720" rtlCol="0" anchor="b">
            <a:normAutofit fontScale="85000" lnSpcReduction="10000"/>
          </a:bodyPr>
          <a:lstStyle/>
          <a:p>
            <a:pPr algn="r"/>
            <a:r>
              <a:rPr lang="en-US" sz="2000" dirty="0">
                <a:solidFill>
                  <a:srgbClr val="FFFFFF"/>
                </a:solidFill>
              </a:rPr>
              <a:t>Determination is so powerful right now in Path of Exile that every build should use it. This is partly due to armor being good, partly due to Molten Shell being amazing.</a:t>
            </a:r>
          </a:p>
          <a:p>
            <a:pPr algn="r"/>
            <a:r>
              <a:rPr lang="en-US" sz="2000" dirty="0">
                <a:solidFill>
                  <a:srgbClr val="FFFFFF"/>
                </a:solidFill>
              </a:rPr>
              <a:t>If your build doesn’t have Determination in it, pick a random aura and remove it. Repeat until you can reserve mana to also fit in Determination. Your build is now better.</a:t>
            </a:r>
          </a:p>
          <a:p>
            <a:pPr algn="r"/>
            <a:r>
              <a:rPr lang="en-US" sz="2000" dirty="0">
                <a:solidFill>
                  <a:srgbClr val="FFFFFF"/>
                </a:solidFill>
              </a:rPr>
              <a:t>Aura clusters (tree and cluster jewel) often provide more survivability than life clusters.</a:t>
            </a:r>
          </a:p>
          <a:p>
            <a:pPr algn="r"/>
            <a:r>
              <a:rPr lang="en-US" sz="2000" dirty="0">
                <a:solidFill>
                  <a:srgbClr val="FFFFFF"/>
                </a:solidFill>
              </a:rPr>
              <a:t>Grace and Defiance Banner make it better.</a:t>
            </a:r>
          </a:p>
        </p:txBody>
      </p:sp>
      <p:cxnSp>
        <p:nvCxnSpPr>
          <p:cNvPr id="48" name="Straight Connector 47">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31D60C64-DE56-4F3E-B2E3-0FDCF0A5ECCF}"/>
              </a:ext>
            </a:extLst>
          </p:cNvPr>
          <p:cNvPicPr>
            <a:picLocks noChangeAspect="1"/>
          </p:cNvPicPr>
          <p:nvPr/>
        </p:nvPicPr>
        <p:blipFill>
          <a:blip r:embed="rId2"/>
          <a:stretch>
            <a:fillRect/>
          </a:stretch>
        </p:blipFill>
        <p:spPr>
          <a:xfrm>
            <a:off x="0" y="0"/>
            <a:ext cx="7420860" cy="6858000"/>
          </a:xfrm>
          <a:prstGeom prst="rect">
            <a:avLst/>
          </a:prstGeom>
        </p:spPr>
      </p:pic>
    </p:spTree>
    <p:extLst>
      <p:ext uri="{BB962C8B-B14F-4D97-AF65-F5344CB8AC3E}">
        <p14:creationId xmlns:p14="http://schemas.microsoft.com/office/powerpoint/2010/main" val="178906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74000">
              <a:schemeClr val="bg1">
                <a:lumMod val="75000"/>
              </a:schemeClr>
            </a:gs>
            <a:gs pos="83000">
              <a:schemeClr val="bg1">
                <a:lumMod val="85000"/>
              </a:schemeClr>
            </a:gs>
            <a:gs pos="100000">
              <a:schemeClr val="bg1">
                <a:lumMod val="50000"/>
              </a:schemeClr>
            </a:gs>
          </a:gsLst>
          <a:lin ang="7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AC62-A06F-43F6-A914-57CFD0A33A0A}"/>
              </a:ext>
            </a:extLst>
          </p:cNvPr>
          <p:cNvSpPr>
            <a:spLocks noGrp="1"/>
          </p:cNvSpPr>
          <p:nvPr>
            <p:ph type="title"/>
          </p:nvPr>
        </p:nvSpPr>
        <p:spPr>
          <a:xfrm>
            <a:off x="482600" y="334599"/>
            <a:ext cx="10634472" cy="2157984"/>
          </a:xfrm>
        </p:spPr>
        <p:txBody>
          <a:bodyPr/>
          <a:lstStyle/>
          <a:p>
            <a:r>
              <a:rPr lang="en-US" dirty="0"/>
              <a:t>Build Around Uniques Note</a:t>
            </a:r>
            <a:endParaRPr lang="en-AU" dirty="0"/>
          </a:p>
        </p:txBody>
      </p:sp>
      <p:sp>
        <p:nvSpPr>
          <p:cNvPr id="3" name="Content Placeholder 2">
            <a:extLst>
              <a:ext uri="{FF2B5EF4-FFF2-40B4-BE49-F238E27FC236}">
                <a16:creationId xmlns:a16="http://schemas.microsoft.com/office/drawing/2014/main" id="{A95FF8BA-8EEF-41B5-83B8-248B67AA971B}"/>
              </a:ext>
            </a:extLst>
          </p:cNvPr>
          <p:cNvSpPr>
            <a:spLocks noGrp="1"/>
          </p:cNvSpPr>
          <p:nvPr>
            <p:ph idx="1"/>
          </p:nvPr>
        </p:nvSpPr>
        <p:spPr>
          <a:xfrm>
            <a:off x="482600" y="2677886"/>
            <a:ext cx="10506991" cy="3666930"/>
          </a:xfrm>
        </p:spPr>
        <p:txBody>
          <a:bodyPr>
            <a:normAutofit fontScale="92500" lnSpcReduction="20000"/>
          </a:bodyPr>
          <a:lstStyle/>
          <a:p>
            <a:r>
              <a:rPr lang="en-US" dirty="0"/>
              <a:t>There’s an amazing online resource listing community estimates of rarity tiers on unique items. (Thanks /u/</a:t>
            </a:r>
            <a:r>
              <a:rPr lang="en-US" dirty="0" err="1"/>
              <a:t>PoorFishWife</a:t>
            </a:r>
            <a:r>
              <a:rPr lang="en-US" dirty="0"/>
              <a:t>)</a:t>
            </a:r>
          </a:p>
          <a:p>
            <a:r>
              <a:rPr lang="en-US" dirty="0"/>
              <a:t>Tier 5: Achievable in trade by level 50</a:t>
            </a:r>
          </a:p>
          <a:p>
            <a:r>
              <a:rPr lang="en-US" dirty="0"/>
              <a:t>Tier 4: Twice as rare. Achievable in trade before your 15</a:t>
            </a:r>
            <a:r>
              <a:rPr lang="en-US" baseline="30000" dirty="0"/>
              <a:t>th</a:t>
            </a:r>
            <a:r>
              <a:rPr lang="en-US" dirty="0"/>
              <a:t> map</a:t>
            </a:r>
          </a:p>
          <a:p>
            <a:r>
              <a:rPr lang="en-US" dirty="0"/>
              <a:t>Tier 3: 4 times rarer. Achievable in trade day 1 for </a:t>
            </a:r>
            <a:r>
              <a:rPr lang="en-US" dirty="0" err="1"/>
              <a:t>powergamers</a:t>
            </a:r>
            <a:r>
              <a:rPr lang="en-US" dirty="0"/>
              <a:t>, day 5 for casuals. Requires focused farming in SSF e.g. grinding Heist unique chests.</a:t>
            </a:r>
          </a:p>
          <a:p>
            <a:r>
              <a:rPr lang="en-US" dirty="0"/>
              <a:t>Tier 2: 4 times rarer. Think </a:t>
            </a:r>
            <a:r>
              <a:rPr lang="en-US" dirty="0" err="1"/>
              <a:t>Shavronne’s</a:t>
            </a:r>
            <a:r>
              <a:rPr lang="en-US" dirty="0"/>
              <a:t> Wrappings and Brass Dome.</a:t>
            </a:r>
          </a:p>
          <a:p>
            <a:r>
              <a:rPr lang="en-US" dirty="0"/>
              <a:t>Tier 1: 3 times rarer. Badge of the Brotherhood, </a:t>
            </a:r>
            <a:r>
              <a:rPr lang="en-US" dirty="0" err="1"/>
              <a:t>Asenath</a:t>
            </a:r>
            <a:r>
              <a:rPr lang="en-US" dirty="0"/>
              <a:t> gloves. This might be a casual player’s whole of league goal to acquire.</a:t>
            </a:r>
          </a:p>
          <a:p>
            <a:r>
              <a:rPr lang="en-US" dirty="0"/>
              <a:t>Plan accordingly! Know your limits.</a:t>
            </a:r>
            <a:endParaRPr lang="en-AU" dirty="0"/>
          </a:p>
        </p:txBody>
      </p:sp>
    </p:spTree>
    <p:extLst>
      <p:ext uri="{BB962C8B-B14F-4D97-AF65-F5344CB8AC3E}">
        <p14:creationId xmlns:p14="http://schemas.microsoft.com/office/powerpoint/2010/main" val="229522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99184E-E6C6-47D1-8443-E9048EB75D21}"/>
              </a:ext>
            </a:extLst>
          </p:cNvPr>
          <p:cNvPicPr>
            <a:picLocks noChangeAspect="1"/>
          </p:cNvPicPr>
          <p:nvPr/>
        </p:nvPicPr>
        <p:blipFill rotWithShape="1">
          <a:blip r:embed="rId2">
            <a:alphaModFix amt="40000"/>
          </a:blip>
          <a:srcRect r="-1" b="15708"/>
          <a:stretch/>
        </p:blipFill>
        <p:spPr>
          <a:xfrm>
            <a:off x="20" y="10"/>
            <a:ext cx="12188932" cy="6857990"/>
          </a:xfrm>
          <a:prstGeom prst="rect">
            <a:avLst/>
          </a:prstGeom>
        </p:spPr>
      </p:pic>
      <p:sp>
        <p:nvSpPr>
          <p:cNvPr id="2" name="Title 1">
            <a:extLst>
              <a:ext uri="{FF2B5EF4-FFF2-40B4-BE49-F238E27FC236}">
                <a16:creationId xmlns:a16="http://schemas.microsoft.com/office/drawing/2014/main" id="{B5B541B5-A22F-430E-A856-9D9EC6DA8FDB}"/>
              </a:ext>
            </a:extLst>
          </p:cNvPr>
          <p:cNvSpPr>
            <a:spLocks noGrp="1"/>
          </p:cNvSpPr>
          <p:nvPr>
            <p:ph type="title"/>
          </p:nvPr>
        </p:nvSpPr>
        <p:spPr>
          <a:xfrm>
            <a:off x="482601" y="799418"/>
            <a:ext cx="5613398" cy="2929357"/>
          </a:xfrm>
        </p:spPr>
        <p:txBody>
          <a:bodyPr anchor="t">
            <a:normAutofit/>
          </a:bodyPr>
          <a:lstStyle/>
          <a:p>
            <a:r>
              <a:rPr lang="en-US" dirty="0">
                <a:solidFill>
                  <a:srgbClr val="FFFFFF"/>
                </a:solidFill>
              </a:rPr>
              <a:t>Native Trap Skill Saboteur</a:t>
            </a:r>
            <a:endParaRPr lang="en-AU" dirty="0">
              <a:solidFill>
                <a:srgbClr val="FFFFFF"/>
              </a:solidFill>
            </a:endParaRPr>
          </a:p>
        </p:txBody>
      </p:sp>
      <p:cxnSp>
        <p:nvCxnSpPr>
          <p:cNvPr id="14" name="Straight Connector 13">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5E3892AC-C145-4281-8169-5A53220C9B1A}"/>
              </a:ext>
            </a:extLst>
          </p:cNvPr>
          <p:cNvSpPr>
            <a:spLocks noGrp="1"/>
          </p:cNvSpPr>
          <p:nvPr>
            <p:ph idx="1"/>
          </p:nvPr>
        </p:nvSpPr>
        <p:spPr>
          <a:xfrm>
            <a:off x="5337111" y="3209731"/>
            <a:ext cx="6292560" cy="2818725"/>
          </a:xfrm>
        </p:spPr>
        <p:txBody>
          <a:bodyPr anchor="b">
            <a:normAutofit fontScale="92500" lnSpcReduction="10000"/>
          </a:bodyPr>
          <a:lstStyle/>
          <a:p>
            <a:pPr algn="r"/>
            <a:r>
              <a:rPr lang="en-US" sz="2000" dirty="0">
                <a:solidFill>
                  <a:srgbClr val="FFFFFF"/>
                </a:solidFill>
              </a:rPr>
              <a:t>Ice Trap</a:t>
            </a:r>
          </a:p>
          <a:p>
            <a:pPr algn="r"/>
            <a:r>
              <a:rPr lang="en-US" sz="2000" dirty="0">
                <a:solidFill>
                  <a:srgbClr val="FFFFFF"/>
                </a:solidFill>
              </a:rPr>
              <a:t>Lightning Trap with Lightning Spire helping on bosses</a:t>
            </a:r>
          </a:p>
          <a:p>
            <a:pPr algn="r"/>
            <a:r>
              <a:rPr lang="en-US" sz="2000" dirty="0">
                <a:solidFill>
                  <a:srgbClr val="FFFFFF"/>
                </a:solidFill>
              </a:rPr>
              <a:t>Explosive Trap with Flamethrower Trap assistance</a:t>
            </a:r>
          </a:p>
          <a:p>
            <a:pPr algn="r"/>
            <a:r>
              <a:rPr lang="en-US" sz="2000" dirty="0">
                <a:solidFill>
                  <a:srgbClr val="FFFFFF"/>
                </a:solidFill>
              </a:rPr>
              <a:t>(Maybe, nerfs dependent) Seismic/Exsanguinate Traps</a:t>
            </a:r>
          </a:p>
          <a:p>
            <a:pPr algn="r"/>
            <a:r>
              <a:rPr lang="en-US" sz="2000" dirty="0">
                <a:solidFill>
                  <a:srgbClr val="FFFFFF"/>
                </a:solidFill>
              </a:rPr>
              <a:t>Crits happen. When they do, the Saboteur has already left, leaving just a pile of ruined corpses behind.</a:t>
            </a:r>
          </a:p>
          <a:p>
            <a:pPr algn="r"/>
            <a:r>
              <a:rPr lang="en-US" sz="2000" dirty="0">
                <a:solidFill>
                  <a:srgbClr val="FFFFFF"/>
                </a:solidFill>
              </a:rPr>
              <a:t>Extremely defensive playstyle alongside Grace, Determination, Defiance Banner and Spell Suppression.</a:t>
            </a:r>
            <a:endParaRPr lang="en-AU" sz="2000" dirty="0">
              <a:solidFill>
                <a:srgbClr val="FFFFFF"/>
              </a:solidFill>
            </a:endParaRPr>
          </a:p>
        </p:txBody>
      </p:sp>
      <p:cxnSp>
        <p:nvCxnSpPr>
          <p:cNvPr id="16" name="Straight Connector 15">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53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1">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0C234B-23C7-472B-B51F-C935506F260E}"/>
              </a:ext>
            </a:extLst>
          </p:cNvPr>
          <p:cNvPicPr>
            <a:picLocks noChangeAspect="1"/>
          </p:cNvPicPr>
          <p:nvPr/>
        </p:nvPicPr>
        <p:blipFill rotWithShape="1">
          <a:blip r:embed="rId2">
            <a:alphaModFix amt="40000"/>
          </a:blip>
          <a:srcRect t="4193" r="-1" b="12142"/>
          <a:stretch/>
        </p:blipFill>
        <p:spPr>
          <a:xfrm>
            <a:off x="20" y="10"/>
            <a:ext cx="12188932" cy="6857990"/>
          </a:xfrm>
          <a:prstGeom prst="rect">
            <a:avLst/>
          </a:prstGeom>
        </p:spPr>
      </p:pic>
      <p:sp>
        <p:nvSpPr>
          <p:cNvPr id="2" name="Title 1">
            <a:extLst>
              <a:ext uri="{FF2B5EF4-FFF2-40B4-BE49-F238E27FC236}">
                <a16:creationId xmlns:a16="http://schemas.microsoft.com/office/drawing/2014/main" id="{C9B904DA-14FB-45F5-9DB9-0C750424BBA4}"/>
              </a:ext>
            </a:extLst>
          </p:cNvPr>
          <p:cNvSpPr>
            <a:spLocks noGrp="1"/>
          </p:cNvSpPr>
          <p:nvPr>
            <p:ph type="title"/>
          </p:nvPr>
        </p:nvSpPr>
        <p:spPr>
          <a:xfrm>
            <a:off x="482601" y="799418"/>
            <a:ext cx="5613398" cy="2929357"/>
          </a:xfrm>
        </p:spPr>
        <p:txBody>
          <a:bodyPr anchor="t">
            <a:normAutofit/>
          </a:bodyPr>
          <a:lstStyle/>
          <a:p>
            <a:pPr>
              <a:lnSpc>
                <a:spcPct val="90000"/>
              </a:lnSpc>
            </a:pPr>
            <a:r>
              <a:rPr lang="en-US">
                <a:solidFill>
                  <a:srgbClr val="FFFFFF"/>
                </a:solidFill>
              </a:rPr>
              <a:t>Occultist Poisonous Concoction</a:t>
            </a:r>
            <a:endParaRPr lang="en-AU">
              <a:solidFill>
                <a:srgbClr val="FFFFFF"/>
              </a:solidFill>
            </a:endParaRPr>
          </a:p>
        </p:txBody>
      </p:sp>
      <p:cxnSp>
        <p:nvCxnSpPr>
          <p:cNvPr id="30" name="Straight Connector 13">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FE2E5334-16CE-4685-BEC7-E72ECF72DEBC}"/>
              </a:ext>
            </a:extLst>
          </p:cNvPr>
          <p:cNvSpPr>
            <a:spLocks noGrp="1"/>
          </p:cNvSpPr>
          <p:nvPr>
            <p:ph idx="1"/>
          </p:nvPr>
        </p:nvSpPr>
        <p:spPr>
          <a:xfrm>
            <a:off x="6095999" y="3728775"/>
            <a:ext cx="5533671" cy="2299681"/>
          </a:xfrm>
        </p:spPr>
        <p:txBody>
          <a:bodyPr anchor="b">
            <a:normAutofit/>
          </a:bodyPr>
          <a:lstStyle/>
          <a:p>
            <a:pPr algn="r"/>
            <a:r>
              <a:rPr lang="en-US" sz="2000" dirty="0">
                <a:solidFill>
                  <a:srgbClr val="FFFFFF"/>
                </a:solidFill>
              </a:rPr>
              <a:t>This build did REALLY well early in 3.16 and carried a lot of players to their first ever kills of the major endgame bosses</a:t>
            </a:r>
          </a:p>
          <a:p>
            <a:pPr algn="r"/>
            <a:r>
              <a:rPr lang="en-US" sz="2000" dirty="0">
                <a:solidFill>
                  <a:srgbClr val="FFFFFF"/>
                </a:solidFill>
              </a:rPr>
              <a:t>Not needing a weapon helps a lot with gearing</a:t>
            </a:r>
          </a:p>
          <a:p>
            <a:pPr algn="r"/>
            <a:r>
              <a:rPr lang="en-US" sz="2000" dirty="0">
                <a:solidFill>
                  <a:srgbClr val="FFFFFF"/>
                </a:solidFill>
              </a:rPr>
              <a:t>Chaos resist is surprisingly powerful defensively</a:t>
            </a:r>
            <a:endParaRPr lang="en-AU" sz="2000" dirty="0">
              <a:solidFill>
                <a:srgbClr val="FFFFFF"/>
              </a:solidFill>
            </a:endParaRPr>
          </a:p>
        </p:txBody>
      </p:sp>
      <p:cxnSp>
        <p:nvCxnSpPr>
          <p:cNvPr id="31" name="Straight Connector 15">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87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DEB329-1FAB-4F05-AD2E-FD5C570D252D}"/>
              </a:ext>
            </a:extLst>
          </p:cNvPr>
          <p:cNvPicPr>
            <a:picLocks noChangeAspect="1"/>
          </p:cNvPicPr>
          <p:nvPr/>
        </p:nvPicPr>
        <p:blipFill rotWithShape="1">
          <a:blip r:embed="rId2">
            <a:alphaModFix amt="40000"/>
          </a:blip>
          <a:srcRect r="-1" b="13439"/>
          <a:stretch/>
        </p:blipFill>
        <p:spPr>
          <a:xfrm>
            <a:off x="20" y="10"/>
            <a:ext cx="12188932" cy="6857990"/>
          </a:xfrm>
          <a:prstGeom prst="rect">
            <a:avLst/>
          </a:prstGeom>
        </p:spPr>
      </p:pic>
      <p:sp>
        <p:nvSpPr>
          <p:cNvPr id="2" name="Title 1">
            <a:extLst>
              <a:ext uri="{FF2B5EF4-FFF2-40B4-BE49-F238E27FC236}">
                <a16:creationId xmlns:a16="http://schemas.microsoft.com/office/drawing/2014/main" id="{AB3448DB-BCAE-4BDE-821A-B560A6884B3C}"/>
              </a:ext>
            </a:extLst>
          </p:cNvPr>
          <p:cNvSpPr>
            <a:spLocks noGrp="1"/>
          </p:cNvSpPr>
          <p:nvPr>
            <p:ph type="title"/>
          </p:nvPr>
        </p:nvSpPr>
        <p:spPr>
          <a:xfrm>
            <a:off x="482601" y="799418"/>
            <a:ext cx="5613398" cy="2929357"/>
          </a:xfrm>
        </p:spPr>
        <p:txBody>
          <a:bodyPr anchor="t">
            <a:normAutofit/>
          </a:bodyPr>
          <a:lstStyle/>
          <a:p>
            <a:pPr>
              <a:lnSpc>
                <a:spcPct val="90000"/>
              </a:lnSpc>
            </a:pPr>
            <a:r>
              <a:rPr lang="en-US" dirty="0" err="1">
                <a:solidFill>
                  <a:srgbClr val="FFFFFF"/>
                </a:solidFill>
              </a:rPr>
              <a:t>Jungroan’s</a:t>
            </a:r>
            <a:r>
              <a:rPr lang="en-US" dirty="0">
                <a:solidFill>
                  <a:srgbClr val="FFFFFF"/>
                </a:solidFill>
              </a:rPr>
              <a:t> </a:t>
            </a:r>
            <a:r>
              <a:rPr lang="en-US" dirty="0" err="1">
                <a:solidFill>
                  <a:srgbClr val="FFFFFF"/>
                </a:solidFill>
              </a:rPr>
              <a:t>Nightblade</a:t>
            </a:r>
            <a:r>
              <a:rPr lang="en-US" dirty="0">
                <a:solidFill>
                  <a:srgbClr val="FFFFFF"/>
                </a:solidFill>
              </a:rPr>
              <a:t> Poison Helix</a:t>
            </a:r>
            <a:endParaRPr lang="en-AU" dirty="0">
              <a:solidFill>
                <a:srgbClr val="FFFFFF"/>
              </a:solidFill>
            </a:endParaRPr>
          </a:p>
        </p:txBody>
      </p:sp>
      <p:cxnSp>
        <p:nvCxnSpPr>
          <p:cNvPr id="14" name="Straight Connector 13">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05B2D864-6A17-433C-B34F-A36F091CCE23}"/>
              </a:ext>
            </a:extLst>
          </p:cNvPr>
          <p:cNvSpPr>
            <a:spLocks noGrp="1"/>
          </p:cNvSpPr>
          <p:nvPr>
            <p:ph idx="1"/>
          </p:nvPr>
        </p:nvSpPr>
        <p:spPr>
          <a:xfrm>
            <a:off x="6095999" y="3429001"/>
            <a:ext cx="5533671" cy="2599456"/>
          </a:xfrm>
        </p:spPr>
        <p:txBody>
          <a:bodyPr anchor="b">
            <a:normAutofit lnSpcReduction="10000"/>
          </a:bodyPr>
          <a:lstStyle/>
          <a:p>
            <a:pPr algn="r"/>
            <a:r>
              <a:rPr lang="en-US" sz="2000" dirty="0">
                <a:solidFill>
                  <a:srgbClr val="FFFFFF"/>
                </a:solidFill>
              </a:rPr>
              <a:t>Streamer </a:t>
            </a:r>
            <a:r>
              <a:rPr lang="en-US" sz="2000" dirty="0" err="1">
                <a:solidFill>
                  <a:srgbClr val="FFFFFF"/>
                </a:solidFill>
              </a:rPr>
              <a:t>Jungroan</a:t>
            </a:r>
            <a:r>
              <a:rPr lang="en-US" sz="2000" dirty="0">
                <a:solidFill>
                  <a:srgbClr val="FFFFFF"/>
                </a:solidFill>
              </a:rPr>
              <a:t> took down several trade-softcore league firsts in 3.16 (killing </a:t>
            </a:r>
            <a:r>
              <a:rPr lang="en-US" sz="2000" dirty="0" err="1">
                <a:solidFill>
                  <a:srgbClr val="FFFFFF"/>
                </a:solidFill>
              </a:rPr>
              <a:t>Sirus</a:t>
            </a:r>
            <a:r>
              <a:rPr lang="en-US" sz="2000" dirty="0">
                <a:solidFill>
                  <a:srgbClr val="FFFFFF"/>
                </a:solidFill>
              </a:rPr>
              <a:t> AL8 on a 5 link) and has been advocating this build due to Spectral Helix’s raw power, and its strong performance in dumpster tier gear in his tests.</a:t>
            </a:r>
          </a:p>
          <a:p>
            <a:pPr algn="r"/>
            <a:r>
              <a:rPr lang="en-US" sz="2000" dirty="0" err="1">
                <a:solidFill>
                  <a:srgbClr val="FFFFFF"/>
                </a:solidFill>
              </a:rPr>
              <a:t>Nightblade</a:t>
            </a:r>
            <a:r>
              <a:rPr lang="en-US" sz="2000" dirty="0">
                <a:solidFill>
                  <a:srgbClr val="FFFFFF"/>
                </a:solidFill>
              </a:rPr>
              <a:t> Support’s interaction with “Elusive</a:t>
            </a:r>
            <a:r>
              <a:rPr lang="en-AU" sz="2000" dirty="0">
                <a:solidFill>
                  <a:srgbClr val="FFFFFF"/>
                </a:solidFill>
              </a:rPr>
              <a:t> has X% increased effect on you” is broken and was unexpectedly not nerfed in 3.17</a:t>
            </a:r>
            <a:endParaRPr lang="en-US" sz="2000" dirty="0">
              <a:solidFill>
                <a:srgbClr val="FFFFFF"/>
              </a:solidFill>
            </a:endParaRPr>
          </a:p>
        </p:txBody>
      </p:sp>
      <p:cxnSp>
        <p:nvCxnSpPr>
          <p:cNvPr id="16" name="Straight Connector 15">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053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5D77E00-137E-4332-8DD1-E65A4CEA31F9}"/>
              </a:ext>
            </a:extLst>
          </p:cNvPr>
          <p:cNvPicPr>
            <a:picLocks noChangeAspect="1"/>
          </p:cNvPicPr>
          <p:nvPr/>
        </p:nvPicPr>
        <p:blipFill rotWithShape="1">
          <a:blip r:embed="rId2">
            <a:alphaModFix amt="40000"/>
          </a:blip>
          <a:srcRect t="20475" r="-1"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F861A94A-1FCC-4978-8EE4-A0A2D491521B}"/>
              </a:ext>
            </a:extLst>
          </p:cNvPr>
          <p:cNvSpPr>
            <a:spLocks noGrp="1"/>
          </p:cNvSpPr>
          <p:nvPr>
            <p:ph type="title"/>
          </p:nvPr>
        </p:nvSpPr>
        <p:spPr>
          <a:xfrm>
            <a:off x="482601" y="799418"/>
            <a:ext cx="5613398" cy="2929357"/>
          </a:xfrm>
        </p:spPr>
        <p:txBody>
          <a:bodyPr vert="horz" lIns="91440" tIns="45720" rIns="91440" bIns="45720" rtlCol="0" anchor="t">
            <a:normAutofit/>
          </a:bodyPr>
          <a:lstStyle/>
          <a:p>
            <a:r>
              <a:rPr lang="en-US">
                <a:solidFill>
                  <a:srgbClr val="FFFFFF"/>
                </a:solidFill>
              </a:rPr>
              <a:t>Champion Of The Bow</a:t>
            </a:r>
          </a:p>
        </p:txBody>
      </p:sp>
      <p:cxnSp>
        <p:nvCxnSpPr>
          <p:cNvPr id="44" name="Straight Connector 43">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7" name="Content Placeholder 36">
            <a:extLst>
              <a:ext uri="{FF2B5EF4-FFF2-40B4-BE49-F238E27FC236}">
                <a16:creationId xmlns:a16="http://schemas.microsoft.com/office/drawing/2014/main" id="{0BC2485B-99ED-42A3-84F0-B3C3380E33F5}"/>
              </a:ext>
            </a:extLst>
          </p:cNvPr>
          <p:cNvSpPr>
            <a:spLocks noGrp="1"/>
          </p:cNvSpPr>
          <p:nvPr>
            <p:ph idx="1"/>
          </p:nvPr>
        </p:nvSpPr>
        <p:spPr>
          <a:xfrm>
            <a:off x="5943601" y="2967135"/>
            <a:ext cx="5686070" cy="3061321"/>
          </a:xfrm>
        </p:spPr>
        <p:txBody>
          <a:bodyPr anchor="b">
            <a:normAutofit fontScale="92500" lnSpcReduction="10000"/>
          </a:bodyPr>
          <a:lstStyle/>
          <a:p>
            <a:pPr algn="r"/>
            <a:r>
              <a:rPr lang="en-US" sz="2000" dirty="0">
                <a:solidFill>
                  <a:srgbClr val="FFFFFF"/>
                </a:solidFill>
              </a:rPr>
              <a:t>Champion’s “Inspirational” grants 30% aura effect and FREE Defiance Banner, making your Determination and Grace auras incredible</a:t>
            </a:r>
          </a:p>
          <a:p>
            <a:pPr algn="r"/>
            <a:r>
              <a:rPr lang="en-US" sz="2000" dirty="0">
                <a:solidFill>
                  <a:srgbClr val="FFFFFF"/>
                </a:solidFill>
              </a:rPr>
              <a:t>Fortitude adds even more durability through permanent Fortify 20</a:t>
            </a:r>
          </a:p>
          <a:p>
            <a:pPr algn="r"/>
            <a:r>
              <a:rPr lang="en-US" sz="2000" dirty="0">
                <a:solidFill>
                  <a:srgbClr val="FFFFFF"/>
                </a:solidFill>
              </a:rPr>
              <a:t>You can then choose Master of Metal for an Impale bow, or Conqueror on other builds</a:t>
            </a:r>
          </a:p>
          <a:p>
            <a:pPr algn="r"/>
            <a:r>
              <a:rPr lang="en-US" sz="2000" dirty="0">
                <a:solidFill>
                  <a:srgbClr val="FFFFFF"/>
                </a:solidFill>
              </a:rPr>
              <a:t>Don’t sleep on physical bow Impale builds, they were buffed lots. Toxic Rain survives its nerf too.</a:t>
            </a:r>
          </a:p>
        </p:txBody>
      </p:sp>
      <p:cxnSp>
        <p:nvCxnSpPr>
          <p:cNvPr id="46" name="Straight Connector 45">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788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437DC8-A63F-422B-AB09-BAD667FFD341}"/>
              </a:ext>
            </a:extLst>
          </p:cNvPr>
          <p:cNvPicPr>
            <a:picLocks noChangeAspect="1"/>
          </p:cNvPicPr>
          <p:nvPr/>
        </p:nvPicPr>
        <p:blipFill rotWithShape="1">
          <a:blip r:embed="rId2">
            <a:alphaModFix amt="40000"/>
          </a:blip>
          <a:srcRect l="8345" r="10785"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36F8EC28-9C7B-4EE6-B46C-852D03662073}"/>
              </a:ext>
            </a:extLst>
          </p:cNvPr>
          <p:cNvSpPr>
            <a:spLocks noGrp="1"/>
          </p:cNvSpPr>
          <p:nvPr>
            <p:ph type="title"/>
          </p:nvPr>
        </p:nvSpPr>
        <p:spPr>
          <a:xfrm>
            <a:off x="482601" y="799418"/>
            <a:ext cx="5613398" cy="2929357"/>
          </a:xfrm>
        </p:spPr>
        <p:txBody>
          <a:bodyPr anchor="t">
            <a:normAutofit/>
          </a:bodyPr>
          <a:lstStyle/>
          <a:p>
            <a:r>
              <a:rPr lang="en-US">
                <a:solidFill>
                  <a:srgbClr val="FFFFFF"/>
                </a:solidFill>
              </a:rPr>
              <a:t>Skeleton Mages</a:t>
            </a:r>
            <a:endParaRPr lang="en-AU">
              <a:solidFill>
                <a:srgbClr val="FFFFFF"/>
              </a:solidFill>
            </a:endParaRPr>
          </a:p>
        </p:txBody>
      </p:sp>
      <p:cxnSp>
        <p:nvCxnSpPr>
          <p:cNvPr id="14" name="Straight Connector 13">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BBF98D63-E076-4031-8E04-5656DF6981AA}"/>
              </a:ext>
            </a:extLst>
          </p:cNvPr>
          <p:cNvSpPr>
            <a:spLocks noGrp="1"/>
          </p:cNvSpPr>
          <p:nvPr>
            <p:ph idx="1"/>
          </p:nvPr>
        </p:nvSpPr>
        <p:spPr>
          <a:xfrm>
            <a:off x="5337111" y="3099099"/>
            <a:ext cx="6292560" cy="2929357"/>
          </a:xfrm>
        </p:spPr>
        <p:txBody>
          <a:bodyPr anchor="b">
            <a:normAutofit fontScale="92500" lnSpcReduction="20000"/>
          </a:bodyPr>
          <a:lstStyle/>
          <a:p>
            <a:pPr algn="r"/>
            <a:r>
              <a:rPr lang="en-US" sz="2000" dirty="0">
                <a:solidFill>
                  <a:srgbClr val="FFFFFF"/>
                </a:solidFill>
              </a:rPr>
              <a:t>This was really good in 3.16 at killing bosses on dumpster tier gear</a:t>
            </a:r>
          </a:p>
          <a:p>
            <a:pPr algn="r"/>
            <a:r>
              <a:rPr lang="en-US" sz="2000" dirty="0">
                <a:solidFill>
                  <a:srgbClr val="FFFFFF"/>
                </a:solidFill>
              </a:rPr>
              <a:t>However fair warning: it is ABSOLUTELY reliant upon sourcing the unique jewel Dead Reckoning, which is believed to be Tier 3 rarity</a:t>
            </a:r>
          </a:p>
          <a:p>
            <a:pPr algn="r"/>
            <a:r>
              <a:rPr lang="en-US" sz="2000" dirty="0">
                <a:solidFill>
                  <a:srgbClr val="FFFFFF"/>
                </a:solidFill>
              </a:rPr>
              <a:t>If correct this makes it the same rarity as Cold Iron Point, and 4 times rarer than Tabula Rasa, with no deterministic farming method</a:t>
            </a:r>
          </a:p>
          <a:p>
            <a:pPr algn="r"/>
            <a:r>
              <a:rPr lang="en-US" sz="2000" dirty="0">
                <a:solidFill>
                  <a:srgbClr val="FFFFFF"/>
                </a:solidFill>
              </a:rPr>
              <a:t>Expect this jewel to be 100c day 1 or 2, 50c day 3, 20c after – and have a plan (maybe Melee Skeletons) to farm.</a:t>
            </a:r>
            <a:endParaRPr lang="en-AU" sz="2000" dirty="0">
              <a:solidFill>
                <a:srgbClr val="FFFFFF"/>
              </a:solidFill>
            </a:endParaRPr>
          </a:p>
        </p:txBody>
      </p:sp>
      <p:cxnSp>
        <p:nvCxnSpPr>
          <p:cNvPr id="16" name="Straight Connector 15">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249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1">
            <a:extLst>
              <a:ext uri="{FF2B5EF4-FFF2-40B4-BE49-F238E27FC236}">
                <a16:creationId xmlns:a16="http://schemas.microsoft.com/office/drawing/2014/main" id="{C34B9DE3-1715-4EE3-99FA-C9BC12F5D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0C234B-23C7-472B-B51F-C935506F260E}"/>
              </a:ext>
            </a:extLst>
          </p:cNvPr>
          <p:cNvPicPr>
            <a:picLocks noChangeAspect="1"/>
          </p:cNvPicPr>
          <p:nvPr/>
        </p:nvPicPr>
        <p:blipFill rotWithShape="1">
          <a:blip r:embed="rId2">
            <a:alphaModFix amt="40000"/>
          </a:blip>
          <a:srcRect t="4193" r="-1" b="12142"/>
          <a:stretch/>
        </p:blipFill>
        <p:spPr>
          <a:xfrm>
            <a:off x="20" y="10"/>
            <a:ext cx="12188932" cy="6857990"/>
          </a:xfrm>
          <a:prstGeom prst="rect">
            <a:avLst/>
          </a:prstGeom>
        </p:spPr>
      </p:pic>
      <p:sp>
        <p:nvSpPr>
          <p:cNvPr id="2" name="Title 1">
            <a:extLst>
              <a:ext uri="{FF2B5EF4-FFF2-40B4-BE49-F238E27FC236}">
                <a16:creationId xmlns:a16="http://schemas.microsoft.com/office/drawing/2014/main" id="{C9B904DA-14FB-45F5-9DB9-0C750424BBA4}"/>
              </a:ext>
            </a:extLst>
          </p:cNvPr>
          <p:cNvSpPr>
            <a:spLocks noGrp="1"/>
          </p:cNvSpPr>
          <p:nvPr>
            <p:ph type="title"/>
          </p:nvPr>
        </p:nvSpPr>
        <p:spPr>
          <a:xfrm>
            <a:off x="482601" y="799418"/>
            <a:ext cx="5613398" cy="2929357"/>
          </a:xfrm>
        </p:spPr>
        <p:txBody>
          <a:bodyPr anchor="t">
            <a:normAutofit/>
          </a:bodyPr>
          <a:lstStyle/>
          <a:p>
            <a:pPr>
              <a:lnSpc>
                <a:spcPct val="90000"/>
              </a:lnSpc>
            </a:pPr>
            <a:r>
              <a:rPr lang="en-US" dirty="0">
                <a:solidFill>
                  <a:srgbClr val="FFFFFF"/>
                </a:solidFill>
              </a:rPr>
              <a:t>Occultist Bane</a:t>
            </a:r>
            <a:endParaRPr lang="en-AU" dirty="0">
              <a:solidFill>
                <a:srgbClr val="FFFFFF"/>
              </a:solidFill>
            </a:endParaRPr>
          </a:p>
        </p:txBody>
      </p:sp>
      <p:cxnSp>
        <p:nvCxnSpPr>
          <p:cNvPr id="30" name="Straight Connector 13">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FE2E5334-16CE-4685-BEC7-E72ECF72DEBC}"/>
              </a:ext>
            </a:extLst>
          </p:cNvPr>
          <p:cNvSpPr>
            <a:spLocks noGrp="1"/>
          </p:cNvSpPr>
          <p:nvPr>
            <p:ph idx="1"/>
          </p:nvPr>
        </p:nvSpPr>
        <p:spPr>
          <a:xfrm>
            <a:off x="6206134" y="1292290"/>
            <a:ext cx="5872682" cy="2599456"/>
          </a:xfrm>
        </p:spPr>
        <p:txBody>
          <a:bodyPr anchor="b">
            <a:normAutofit/>
          </a:bodyPr>
          <a:lstStyle/>
          <a:p>
            <a:pPr algn="r"/>
            <a:r>
              <a:rPr lang="en-US" sz="2000" dirty="0">
                <a:solidFill>
                  <a:srgbClr val="FFFFFF"/>
                </a:solidFill>
              </a:rPr>
              <a:t>I played this in Endless Delve. It’s fun, VERY </a:t>
            </a:r>
            <a:r>
              <a:rPr lang="en-US" sz="2000" dirty="0" err="1">
                <a:solidFill>
                  <a:srgbClr val="FFFFFF"/>
                </a:solidFill>
              </a:rPr>
              <a:t>tanky</a:t>
            </a:r>
            <a:r>
              <a:rPr lang="en-US" sz="2000" dirty="0">
                <a:solidFill>
                  <a:srgbClr val="FFFFFF"/>
                </a:solidFill>
              </a:rPr>
              <a:t> but does have low damage scaling limits.</a:t>
            </a:r>
          </a:p>
          <a:p>
            <a:pPr algn="r"/>
            <a:r>
              <a:rPr lang="en-US" sz="2000" dirty="0">
                <a:solidFill>
                  <a:srgbClr val="FFFFFF"/>
                </a:solidFill>
              </a:rPr>
              <a:t>It can get a lot of power out of the </a:t>
            </a:r>
            <a:r>
              <a:rPr lang="en-US" sz="2000" dirty="0" err="1">
                <a:solidFill>
                  <a:srgbClr val="FFFFFF"/>
                </a:solidFill>
              </a:rPr>
              <a:t>Chayula</a:t>
            </a:r>
            <a:r>
              <a:rPr lang="en-US" sz="2000" dirty="0">
                <a:solidFill>
                  <a:srgbClr val="FFFFFF"/>
                </a:solidFill>
              </a:rPr>
              <a:t> unique “Skin Of The Lords” with perfect rolls, alongside relatively easily crafted wands.</a:t>
            </a:r>
          </a:p>
          <a:p>
            <a:pPr algn="r"/>
            <a:r>
              <a:rPr lang="en-US" sz="2000" dirty="0">
                <a:solidFill>
                  <a:srgbClr val="FFFFFF"/>
                </a:solidFill>
              </a:rPr>
              <a:t>Probably one of the best choices if your goal is to hit level 100 but to still need help with bosses.</a:t>
            </a:r>
            <a:endParaRPr lang="en-AU" sz="2000" dirty="0">
              <a:solidFill>
                <a:srgbClr val="FFFFFF"/>
              </a:solidFill>
            </a:endParaRPr>
          </a:p>
        </p:txBody>
      </p:sp>
      <p:cxnSp>
        <p:nvCxnSpPr>
          <p:cNvPr id="31" name="Straight Connector 15">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81223719"/>
      </p:ext>
    </p:extLst>
  </p:cSld>
  <p:clrMapOvr>
    <a:masterClrMapping/>
  </p:clrMapOvr>
</p:sld>
</file>

<file path=ppt/theme/theme1.xml><?xml version="1.0" encoding="utf-8"?>
<a:theme xmlns:a="http://schemas.openxmlformats.org/drawingml/2006/main" name="LevelVTI">
  <a:themeElements>
    <a:clrScheme name="AnalogousFromDarkSeedLeftStep">
      <a:dk1>
        <a:srgbClr val="000000"/>
      </a:dk1>
      <a:lt1>
        <a:srgbClr val="FFFFFF"/>
      </a:lt1>
      <a:dk2>
        <a:srgbClr val="1C2431"/>
      </a:dk2>
      <a:lt2>
        <a:srgbClr val="F1F3F0"/>
      </a:lt2>
      <a:accent1>
        <a:srgbClr val="A829E7"/>
      </a:accent1>
      <a:accent2>
        <a:srgbClr val="5529D8"/>
      </a:accent2>
      <a:accent3>
        <a:srgbClr val="2948E7"/>
      </a:accent3>
      <a:accent4>
        <a:srgbClr val="1785D5"/>
      </a:accent4>
      <a:accent5>
        <a:srgbClr val="22BFBF"/>
      </a:accent5>
      <a:accent6>
        <a:srgbClr val="16C67D"/>
      </a:accent6>
      <a:hlink>
        <a:srgbClr val="3897AA"/>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77</TotalTime>
  <Words>725</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Seaford</vt:lpstr>
      <vt:lpstr>LevelVTI</vt:lpstr>
      <vt:lpstr>Build Ideas 3.17 Leaguestart</vt:lpstr>
      <vt:lpstr>Determination. Numbers Don’t Lie. Use It.</vt:lpstr>
      <vt:lpstr>Build Around Uniques Note</vt:lpstr>
      <vt:lpstr>Native Trap Skill Saboteur</vt:lpstr>
      <vt:lpstr>Occultist Poisonous Concoction</vt:lpstr>
      <vt:lpstr>Jungroan’s Nightblade Poison Helix</vt:lpstr>
      <vt:lpstr>Champion Of The Bow</vt:lpstr>
      <vt:lpstr>Skeleton Mages</vt:lpstr>
      <vt:lpstr>Occultist Bane</vt:lpstr>
      <vt:lpstr>Deadeye Rupture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Ideas 3.17 Leaguestart</dc:title>
  <dc:creator>Andrew Cheeseman</dc:creator>
  <cp:lastModifiedBy>Andrew Cheeseman</cp:lastModifiedBy>
  <cp:revision>2</cp:revision>
  <dcterms:created xsi:type="dcterms:W3CDTF">2022-01-30T07:15:09Z</dcterms:created>
  <dcterms:modified xsi:type="dcterms:W3CDTF">2022-01-30T08:34:45Z</dcterms:modified>
</cp:coreProperties>
</file>