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08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12C67-5113-477F-B683-A355DBED60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E7DF56-6034-4B8A-9A7D-C1A69DB08B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8CFBA9-DB01-4C9F-A596-6CAF1D649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3F1DE-2F62-4C7F-8319-E46AE6F80704}" type="datetimeFigureOut">
              <a:rPr lang="en-AU" smtClean="0"/>
              <a:t>21/01/2022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4D0928-0F34-467A-842F-B2880B363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8CBD34-7664-4C4A-A831-87544792B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2107F-6E9C-4E66-8408-B9E67D7FCAC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18375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12590-AE97-40E2-920F-AC81BEB05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ECC291-88EB-4F15-8045-7FCD1F7E49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79654F-E5E5-455C-879B-C64E2CD86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3F1DE-2F62-4C7F-8319-E46AE6F80704}" type="datetimeFigureOut">
              <a:rPr lang="en-AU" smtClean="0"/>
              <a:t>21/01/2022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A86A7D-72AB-4329-BA90-B16374E08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765D16-2D22-4811-ADC5-7E4EDC72D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2107F-6E9C-4E66-8408-B9E67D7FCAC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38527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F7844F3-096D-46D4-BE9E-877475F713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D445FC-85A0-4E4C-8499-29D83DBCDE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F57818-0F6F-4162-8E05-88F4950DB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3F1DE-2F62-4C7F-8319-E46AE6F80704}" type="datetimeFigureOut">
              <a:rPr lang="en-AU" smtClean="0"/>
              <a:t>21/01/2022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409E44-F014-4BCD-B27C-5E4E6814C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D8D85E-7634-4FB1-A49B-17E2AF1D4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2107F-6E9C-4E66-8408-B9E67D7FCAC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46246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1E283A-28FC-469C-BC0D-8DC005E81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B37BF2-C253-4D13-B976-8C1F8427CD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153AEF-A9D2-4FE7-BC77-13A961E75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3F1DE-2F62-4C7F-8319-E46AE6F80704}" type="datetimeFigureOut">
              <a:rPr lang="en-AU" smtClean="0"/>
              <a:t>21/01/2022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D3990A-133E-4D59-81CD-0306E2A11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4FD7CF-BEEE-4E5C-8FB4-06A9CE828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2107F-6E9C-4E66-8408-B9E67D7FCAC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39778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329CD-0B74-49CD-AB34-507DA646BE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280E7A-6101-4438-A071-04D445D9DB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680630-9976-445B-8938-002CD5043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3F1DE-2F62-4C7F-8319-E46AE6F80704}" type="datetimeFigureOut">
              <a:rPr lang="en-AU" smtClean="0"/>
              <a:t>21/01/2022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99A232-B37C-4220-9D1D-6DF921F21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FFA828-E82E-498D-818E-9588BC860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2107F-6E9C-4E66-8408-B9E67D7FCAC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69295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9E13F1-362A-4B20-92BF-A13738D78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167056-0970-4D52-B8AA-E16AE5C86D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8494BC-EBDD-4CF5-948E-52547A65BC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C7BE65-A1A7-4F60-8467-3337AFFC7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3F1DE-2F62-4C7F-8319-E46AE6F80704}" type="datetimeFigureOut">
              <a:rPr lang="en-AU" smtClean="0"/>
              <a:t>21/01/2022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9AA9F8-04F1-45F1-846F-A754F1A75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B60E17-F453-41DB-86B2-5BE0F08B1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2107F-6E9C-4E66-8408-B9E67D7FCAC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15274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212074-5C39-442D-A6F7-9C6FF7C0C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FB0A5-DE05-470C-AD18-835E7F258B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9DFC21-E96E-46B9-B3BF-79F54BEC13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B818A97-F059-464A-AB61-9D2E04BF87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1410F9-CA81-4287-9046-4537B1ABE5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5275DF-9A42-4077-B500-FD1542F28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3F1DE-2F62-4C7F-8319-E46AE6F80704}" type="datetimeFigureOut">
              <a:rPr lang="en-AU" smtClean="0"/>
              <a:t>21/01/2022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37718DE-91F8-40B4-B651-5A91DE52F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BF8FF4-3F81-4069-A915-B9BE61C11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2107F-6E9C-4E66-8408-B9E67D7FCAC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29422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62F6A-7E2E-4352-8F67-7B39F7818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4C5AA4-0109-44CF-B7B3-F7C172789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3F1DE-2F62-4C7F-8319-E46AE6F80704}" type="datetimeFigureOut">
              <a:rPr lang="en-AU" smtClean="0"/>
              <a:t>21/01/2022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490214-49EA-4F73-94B0-725E1B0EC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E52DFB-ACCC-42E6-B78E-F620C57B3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2107F-6E9C-4E66-8408-B9E67D7FCAC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48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45161C-E562-4DC3-978A-D6B6A20ED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3F1DE-2F62-4C7F-8319-E46AE6F80704}" type="datetimeFigureOut">
              <a:rPr lang="en-AU" smtClean="0"/>
              <a:t>21/01/2022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5B4E7E-1C0E-44AE-8A20-55E80563F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B4FF00-C416-40A0-92BF-117762E9A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2107F-6E9C-4E66-8408-B9E67D7FCAC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08876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FF868E-B0BC-4AB1-BE4C-15CEA99D4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BDE045-C5C3-4404-B5ED-338DAB472A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C53142-38D6-438F-AE40-A1D9F05E79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318F0E-B947-43E0-A93D-4A024CEC1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3F1DE-2F62-4C7F-8319-E46AE6F80704}" type="datetimeFigureOut">
              <a:rPr lang="en-AU" smtClean="0"/>
              <a:t>21/01/2022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0A6369-0AEA-460D-85A8-48FBB056A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ED2A79-64E8-4EF2-AB1A-F4A43E967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2107F-6E9C-4E66-8408-B9E67D7FCAC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9817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5452E-BECE-4126-96D3-531A9FDD8F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321B01D-F4BE-48B2-9301-75A810C4EC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3524A1-F967-45C5-A01A-EC14F86506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912740-84E7-451C-992D-FABE47DE4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3F1DE-2F62-4C7F-8319-E46AE6F80704}" type="datetimeFigureOut">
              <a:rPr lang="en-AU" smtClean="0"/>
              <a:t>21/01/2022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794A07-2BB6-42D3-8E08-6902544A5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5F7392-718E-47CA-A757-B1ECC795F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2107F-6E9C-4E66-8408-B9E67D7FCAC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03979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2A989E9-36A7-4DD3-A023-9950F36EA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B7D7F3-6522-4747-B434-95C0C097F6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91A3BC-C404-4CDA-B41C-F7E86A0B7E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3F1DE-2F62-4C7F-8319-E46AE6F80704}" type="datetimeFigureOut">
              <a:rPr lang="en-AU" smtClean="0"/>
              <a:t>21/01/2022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C33BB4-C128-470E-B66B-9F721515A5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01CF5C-98BE-4575-A0D3-D3A4D88A91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2107F-6E9C-4E66-8408-B9E67D7FCAC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21090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CCFD40D-B165-43B8-BF1F-4B483B640D8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40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0" name="Freeform 5">
            <a:extLst>
              <a:ext uri="{FF2B5EF4-FFF2-40B4-BE49-F238E27FC236}">
                <a16:creationId xmlns:a16="http://schemas.microsoft.com/office/drawing/2014/main" id="{87CC2527-562A-4F69-B487-4371E5B24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7488621" y="2277613"/>
            <a:ext cx="4703379" cy="4580387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375B87-6D72-4E7F-9A53-C564141012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22021" y="3231931"/>
            <a:ext cx="3852041" cy="1834056"/>
          </a:xfrm>
        </p:spPr>
        <p:txBody>
          <a:bodyPr>
            <a:normAutofit/>
          </a:bodyPr>
          <a:lstStyle/>
          <a:p>
            <a:r>
              <a:rPr lang="en-AU" sz="4000"/>
              <a:t>Uber Elder Drop Rates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F49B58-B3AE-4D32-9C86-FC02C0179A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82910" y="5242675"/>
            <a:ext cx="4330262" cy="683284"/>
          </a:xfrm>
        </p:spPr>
        <p:txBody>
          <a:bodyPr>
            <a:normAutofit fontScale="92500" lnSpcReduction="20000"/>
          </a:bodyPr>
          <a:lstStyle/>
          <a:p>
            <a:r>
              <a:rPr lang="en-AU" sz="2000" dirty="0"/>
              <a:t>Analysis of 300 runs by </a:t>
            </a:r>
            <a:r>
              <a:rPr lang="en-AU" sz="2000" dirty="0" err="1"/>
              <a:t>charlym</a:t>
            </a:r>
            <a:endParaRPr lang="en-AU" sz="2000" dirty="0"/>
          </a:p>
          <a:p>
            <a:r>
              <a:rPr lang="en-AU" sz="2000" dirty="0"/>
              <a:t>Recorded in 3.16 (Scourge)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CDAEC91-5BCE-4B55-9CC0-43EF94CB73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480331" y="5123793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1999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24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4572000"/>
            <a:ext cx="7058307" cy="1964266"/>
          </a:xfrm>
          <a:prstGeom prst="rect">
            <a:avLst/>
          </a:prstGeom>
          <a:solidFill>
            <a:srgbClr val="561D0D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BC01DD-F9BC-4D56-BFD1-83F9C81CE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4767072"/>
            <a:ext cx="6594189" cy="1625210"/>
          </a:xfrm>
        </p:spPr>
        <p:txBody>
          <a:bodyPr>
            <a:normAutofit fontScale="90000"/>
          </a:bodyPr>
          <a:lstStyle/>
          <a:p>
            <a:pPr algn="r"/>
            <a:r>
              <a:rPr lang="en-AU" sz="6000" b="1" dirty="0">
                <a:solidFill>
                  <a:srgbClr val="FFFFFF"/>
                </a:solidFill>
              </a:rPr>
              <a:t>Disclaimer – 300 is a small sample size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FD42B27-CEB9-4546-9FE7-3A2F3C969BD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05" r="1" b="2106"/>
          <a:stretch/>
        </p:blipFill>
        <p:spPr>
          <a:xfrm>
            <a:off x="327547" y="321733"/>
            <a:ext cx="7058306" cy="4107392"/>
          </a:xfrm>
          <a:prstGeom prst="rect">
            <a:avLst/>
          </a:prstGeom>
        </p:spPr>
      </p:pic>
      <p:sp>
        <p:nvSpPr>
          <p:cNvPr id="32" name="Rectangle 26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9F4261-C931-4E17-B33C-232A5BCEDF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9319" y="917725"/>
            <a:ext cx="3424739" cy="5359250"/>
          </a:xfrm>
        </p:spPr>
        <p:txBody>
          <a:bodyPr anchor="ctr">
            <a:normAutofit/>
          </a:bodyPr>
          <a:lstStyle/>
          <a:p>
            <a:endParaRPr lang="en-AU" sz="2000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en-AU" sz="2000" dirty="0">
              <a:solidFill>
                <a:srgbClr val="FFFFFF"/>
              </a:solidFill>
            </a:endParaRPr>
          </a:p>
          <a:p>
            <a:r>
              <a:rPr lang="en-AU" sz="2000" dirty="0">
                <a:solidFill>
                  <a:srgbClr val="FFFFFF"/>
                </a:solidFill>
              </a:rPr>
              <a:t>The title says it all</a:t>
            </a:r>
          </a:p>
          <a:p>
            <a:r>
              <a:rPr lang="en-AU" sz="2000" dirty="0">
                <a:solidFill>
                  <a:srgbClr val="FFFFFF"/>
                </a:solidFill>
              </a:rPr>
              <a:t>If you want exact, to the tenth of a percent drop rates… you’re going to need a bigger sample.</a:t>
            </a:r>
          </a:p>
          <a:p>
            <a:r>
              <a:rPr lang="en-AU" sz="2000" dirty="0">
                <a:solidFill>
                  <a:srgbClr val="FFFFFF"/>
                </a:solidFill>
              </a:rPr>
              <a:t>Flip a perfectly fair coin 300 times and you are 13.6% to get AT LEAST 160 heads. Roll a perfectly fair 6 sided die 300 times and you are 7.3% to get AT LEAST 60 rolls of 6</a:t>
            </a:r>
          </a:p>
          <a:p>
            <a:r>
              <a:rPr lang="en-AU" sz="2000" dirty="0">
                <a:solidFill>
                  <a:srgbClr val="FFFFFF"/>
                </a:solidFill>
              </a:rPr>
              <a:t>However statistics has the solution, confidence intervals</a:t>
            </a:r>
          </a:p>
        </p:txBody>
      </p:sp>
    </p:spTree>
    <p:extLst>
      <p:ext uri="{BB962C8B-B14F-4D97-AF65-F5344CB8AC3E}">
        <p14:creationId xmlns:p14="http://schemas.microsoft.com/office/powerpoint/2010/main" val="2351686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231BF440-39FA-4087-84CC-2EEC0BBDAF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E2FECDD-830D-4748-B27E-C66838655A1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171"/>
          <a:stretch/>
        </p:blipFill>
        <p:spPr>
          <a:xfrm>
            <a:off x="4883025" y="10"/>
            <a:ext cx="7308975" cy="3364982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0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1210305" y="3364992"/>
                </a:lnTo>
                <a:lnTo>
                  <a:pt x="1192705" y="2943200"/>
                </a:lnTo>
                <a:cubicBezTo>
                  <a:pt x="1098874" y="1825108"/>
                  <a:pt x="684692" y="821621"/>
                  <a:pt x="62981" y="69271"/>
                </a:cubicBezTo>
                <a:close/>
              </a:path>
            </a:pathLst>
          </a:cu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EA15441-DACD-4D1A-B17C-6751E76BFC6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714" b="-1"/>
          <a:stretch/>
        </p:blipFill>
        <p:spPr>
          <a:xfrm>
            <a:off x="4883025" y="3493008"/>
            <a:ext cx="7308975" cy="3364992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1210305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0" y="3364992"/>
                </a:lnTo>
                <a:lnTo>
                  <a:pt x="62981" y="3295722"/>
                </a:lnTo>
                <a:cubicBezTo>
                  <a:pt x="684692" y="2543371"/>
                  <a:pt x="1098874" y="1539884"/>
                  <a:pt x="1192705" y="421793"/>
                </a:cubicBezTo>
                <a:close/>
              </a:path>
            </a:pathLst>
          </a:custGeom>
        </p:spPr>
      </p:pic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F04E4CBA-303B-48BD-8451-C2701CB0EE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96001" cy="6858000"/>
          </a:xfrm>
          <a:custGeom>
            <a:avLst/>
            <a:gdLst>
              <a:gd name="connsiteX0" fmla="*/ 0 w 6096001"/>
              <a:gd name="connsiteY0" fmla="*/ 0 h 6858000"/>
              <a:gd name="connsiteX1" fmla="*/ 4883024 w 6096001"/>
              <a:gd name="connsiteY1" fmla="*/ 0 h 6858000"/>
              <a:gd name="connsiteX2" fmla="*/ 4946006 w 6096001"/>
              <a:gd name="connsiteY2" fmla="*/ 69271 h 6858000"/>
              <a:gd name="connsiteX3" fmla="*/ 6096001 w 6096001"/>
              <a:gd name="connsiteY3" fmla="*/ 3429000 h 6858000"/>
              <a:gd name="connsiteX4" fmla="*/ 4946006 w 6096001"/>
              <a:gd name="connsiteY4" fmla="*/ 6788730 h 6858000"/>
              <a:gd name="connsiteX5" fmla="*/ 4883024 w 6096001"/>
              <a:gd name="connsiteY5" fmla="*/ 6858000 h 6858000"/>
              <a:gd name="connsiteX6" fmla="*/ 0 w 609600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1" h="6858000">
                <a:moveTo>
                  <a:pt x="0" y="0"/>
                </a:moveTo>
                <a:lnTo>
                  <a:pt x="4883024" y="0"/>
                </a:lnTo>
                <a:lnTo>
                  <a:pt x="4946006" y="69271"/>
                </a:lnTo>
                <a:cubicBezTo>
                  <a:pt x="5656532" y="929100"/>
                  <a:pt x="6096001" y="2116944"/>
                  <a:pt x="6096001" y="3429000"/>
                </a:cubicBezTo>
                <a:cubicBezTo>
                  <a:pt x="6096001" y="4741056"/>
                  <a:pt x="5656532" y="5928900"/>
                  <a:pt x="4946006" y="6788730"/>
                </a:cubicBezTo>
                <a:lnTo>
                  <a:pt x="4883024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6" name="Freeform: Shape 15">
            <a:extLst>
              <a:ext uri="{FF2B5EF4-FFF2-40B4-BE49-F238E27FC236}">
                <a16:creationId xmlns:a16="http://schemas.microsoft.com/office/drawing/2014/main" id="{F6CA58B3-AFCC-4A40-9882-50D508087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7332" cy="6858000"/>
          </a:xfrm>
          <a:custGeom>
            <a:avLst/>
            <a:gdLst>
              <a:gd name="connsiteX0" fmla="*/ 0 w 6087332"/>
              <a:gd name="connsiteY0" fmla="*/ 0 h 6858000"/>
              <a:gd name="connsiteX1" fmla="*/ 4874355 w 6087332"/>
              <a:gd name="connsiteY1" fmla="*/ 0 h 6858000"/>
              <a:gd name="connsiteX2" fmla="*/ 4937337 w 6087332"/>
              <a:gd name="connsiteY2" fmla="*/ 69271 h 6858000"/>
              <a:gd name="connsiteX3" fmla="*/ 6087332 w 6087332"/>
              <a:gd name="connsiteY3" fmla="*/ 3429000 h 6858000"/>
              <a:gd name="connsiteX4" fmla="*/ 4937337 w 6087332"/>
              <a:gd name="connsiteY4" fmla="*/ 6788730 h 6858000"/>
              <a:gd name="connsiteX5" fmla="*/ 4874355 w 6087332"/>
              <a:gd name="connsiteY5" fmla="*/ 6858000 h 6858000"/>
              <a:gd name="connsiteX6" fmla="*/ 0 w 6087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87332" h="6858000">
                <a:moveTo>
                  <a:pt x="0" y="0"/>
                </a:moveTo>
                <a:lnTo>
                  <a:pt x="4874355" y="0"/>
                </a:lnTo>
                <a:lnTo>
                  <a:pt x="4937337" y="69271"/>
                </a:lnTo>
                <a:cubicBezTo>
                  <a:pt x="5647863" y="929100"/>
                  <a:pt x="6087332" y="2116944"/>
                  <a:pt x="6087332" y="3429000"/>
                </a:cubicBezTo>
                <a:cubicBezTo>
                  <a:pt x="6087332" y="4741056"/>
                  <a:pt x="5647863" y="5928900"/>
                  <a:pt x="4937337" y="6788730"/>
                </a:cubicBezTo>
                <a:lnTo>
                  <a:pt x="4874355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E10DFA-727A-4FB4-A3DF-E8778F9C25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859536"/>
            <a:ext cx="4832802" cy="1243584"/>
          </a:xfrm>
        </p:spPr>
        <p:txBody>
          <a:bodyPr>
            <a:normAutofit/>
          </a:bodyPr>
          <a:lstStyle/>
          <a:p>
            <a:r>
              <a:rPr lang="en-AU" sz="3400" dirty="0"/>
              <a:t>The Very Common Drops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5C56826-D4E5-42ED-8529-079651CB30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152144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82095FCE-EF05-4443-B97A-85DEE3A5CA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9544" y="2194560"/>
            <a:ext cx="4892040" cy="18288"/>
          </a:xfrm>
          <a:prstGeom prst="rect">
            <a:avLst/>
          </a:prstGeom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A00AE6B-AA30-4CF8-BA6F-339B780AD7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9544" y="2194560"/>
            <a:ext cx="48920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9472A3-FBBC-4BF8-8D45-ECA3C83A2A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056" y="2512611"/>
            <a:ext cx="4832803" cy="3664351"/>
          </a:xfrm>
        </p:spPr>
        <p:txBody>
          <a:bodyPr>
            <a:normAutofit/>
          </a:bodyPr>
          <a:lstStyle/>
          <a:p>
            <a:r>
              <a:rPr lang="en-AU" sz="2000" dirty="0"/>
              <a:t>300 runs dropped 87 Mark of the Elder and 83 Mark of the Shaper</a:t>
            </a:r>
          </a:p>
          <a:p>
            <a:r>
              <a:rPr lang="en-AU" sz="2000" dirty="0"/>
              <a:t>This puts the 95% confidence interval for the drop rates at 24.16-34.37% for Elder, and 22.91-32.99% for Shaper</a:t>
            </a:r>
          </a:p>
          <a:p>
            <a:r>
              <a:rPr lang="en-AU" sz="2000" dirty="0"/>
              <a:t>If we combine the two, we have 170 rings with a total 95% CI of 51.01-62.15%</a:t>
            </a:r>
          </a:p>
          <a:p>
            <a:r>
              <a:rPr lang="en-AU" sz="2000" dirty="0"/>
              <a:t>Actual drop rate is probably 30% for each, but this is definitely not proven.</a:t>
            </a:r>
          </a:p>
          <a:p>
            <a:r>
              <a:rPr lang="en-AU" sz="2000" dirty="0"/>
              <a:t>These items are good but not uber and way too common to hold trade value.</a:t>
            </a:r>
          </a:p>
        </p:txBody>
      </p:sp>
    </p:spTree>
    <p:extLst>
      <p:ext uri="{BB962C8B-B14F-4D97-AF65-F5344CB8AC3E}">
        <p14:creationId xmlns:p14="http://schemas.microsoft.com/office/powerpoint/2010/main" val="867000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69D47016-023F-44BD-981C-50E7A10A66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61CBFD-3504-4273-ADD2-BC2CF8E8CD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457200"/>
            <a:ext cx="4343400" cy="1929384"/>
          </a:xfrm>
        </p:spPr>
        <p:txBody>
          <a:bodyPr anchor="ctr">
            <a:normAutofit/>
          </a:bodyPr>
          <a:lstStyle/>
          <a:p>
            <a:r>
              <a:rPr lang="en-AU" sz="4800"/>
              <a:t>Uncommon Powerhouses</a:t>
            </a:r>
          </a:p>
        </p:txBody>
      </p:sp>
      <p:sp>
        <p:nvSpPr>
          <p:cNvPr id="23" name="sketchy line">
            <a:extLst>
              <a:ext uri="{FF2B5EF4-FFF2-40B4-BE49-F238E27FC236}">
                <a16:creationId xmlns:a16="http://schemas.microsoft.com/office/drawing/2014/main" id="{6D8B37B0-0682-433E-BC8D-498C04ABD9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471415" y="1412748"/>
            <a:ext cx="1554480" cy="18288"/>
          </a:xfrm>
          <a:custGeom>
            <a:avLst/>
            <a:gdLst>
              <a:gd name="connsiteX0" fmla="*/ 0 w 1554480"/>
              <a:gd name="connsiteY0" fmla="*/ 0 h 18288"/>
              <a:gd name="connsiteX1" fmla="*/ 549250 w 1554480"/>
              <a:gd name="connsiteY1" fmla="*/ 0 h 18288"/>
              <a:gd name="connsiteX2" fmla="*/ 1082954 w 1554480"/>
              <a:gd name="connsiteY2" fmla="*/ 0 h 18288"/>
              <a:gd name="connsiteX3" fmla="*/ 1554480 w 1554480"/>
              <a:gd name="connsiteY3" fmla="*/ 0 h 18288"/>
              <a:gd name="connsiteX4" fmla="*/ 1554480 w 1554480"/>
              <a:gd name="connsiteY4" fmla="*/ 18288 h 18288"/>
              <a:gd name="connsiteX5" fmla="*/ 1067410 w 1554480"/>
              <a:gd name="connsiteY5" fmla="*/ 18288 h 18288"/>
              <a:gd name="connsiteX6" fmla="*/ 549250 w 1554480"/>
              <a:gd name="connsiteY6" fmla="*/ 18288 h 18288"/>
              <a:gd name="connsiteX7" fmla="*/ 0 w 1554480"/>
              <a:gd name="connsiteY7" fmla="*/ 18288 h 18288"/>
              <a:gd name="connsiteX8" fmla="*/ 0 w 1554480"/>
              <a:gd name="connsiteY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4480" h="18288" fill="none" extrusionOk="0">
                <a:moveTo>
                  <a:pt x="0" y="0"/>
                </a:moveTo>
                <a:cubicBezTo>
                  <a:pt x="114141" y="-19864"/>
                  <a:pt x="345055" y="-1657"/>
                  <a:pt x="549250" y="0"/>
                </a:cubicBezTo>
                <a:cubicBezTo>
                  <a:pt x="753445" y="1657"/>
                  <a:pt x="862292" y="-5674"/>
                  <a:pt x="1082954" y="0"/>
                </a:cubicBezTo>
                <a:cubicBezTo>
                  <a:pt x="1303616" y="5674"/>
                  <a:pt x="1363530" y="4537"/>
                  <a:pt x="1554480" y="0"/>
                </a:cubicBezTo>
                <a:cubicBezTo>
                  <a:pt x="1554963" y="7176"/>
                  <a:pt x="1553909" y="13682"/>
                  <a:pt x="1554480" y="18288"/>
                </a:cubicBezTo>
                <a:cubicBezTo>
                  <a:pt x="1338847" y="6127"/>
                  <a:pt x="1215066" y="37851"/>
                  <a:pt x="1067410" y="18288"/>
                </a:cubicBezTo>
                <a:cubicBezTo>
                  <a:pt x="919754" y="-1275"/>
                  <a:pt x="800465" y="3080"/>
                  <a:pt x="549250" y="18288"/>
                </a:cubicBezTo>
                <a:cubicBezTo>
                  <a:pt x="298035" y="33496"/>
                  <a:pt x="158868" y="22769"/>
                  <a:pt x="0" y="18288"/>
                </a:cubicBezTo>
                <a:cubicBezTo>
                  <a:pt x="-655" y="13237"/>
                  <a:pt x="709" y="4645"/>
                  <a:pt x="0" y="0"/>
                </a:cubicBezTo>
                <a:close/>
              </a:path>
              <a:path w="1554480" h="18288" stroke="0" extrusionOk="0">
                <a:moveTo>
                  <a:pt x="0" y="0"/>
                </a:moveTo>
                <a:cubicBezTo>
                  <a:pt x="249941" y="-58"/>
                  <a:pt x="367334" y="23448"/>
                  <a:pt x="502615" y="0"/>
                </a:cubicBezTo>
                <a:cubicBezTo>
                  <a:pt x="637897" y="-23448"/>
                  <a:pt x="813653" y="-20418"/>
                  <a:pt x="974141" y="0"/>
                </a:cubicBezTo>
                <a:cubicBezTo>
                  <a:pt x="1134629" y="20418"/>
                  <a:pt x="1268772" y="6288"/>
                  <a:pt x="1554480" y="0"/>
                </a:cubicBezTo>
                <a:cubicBezTo>
                  <a:pt x="1554917" y="7222"/>
                  <a:pt x="1555359" y="13299"/>
                  <a:pt x="1554480" y="18288"/>
                </a:cubicBezTo>
                <a:cubicBezTo>
                  <a:pt x="1336087" y="12172"/>
                  <a:pt x="1310024" y="19759"/>
                  <a:pt x="1067410" y="18288"/>
                </a:cubicBezTo>
                <a:cubicBezTo>
                  <a:pt x="824796" y="16818"/>
                  <a:pt x="787902" y="34647"/>
                  <a:pt x="518160" y="18288"/>
                </a:cubicBezTo>
                <a:cubicBezTo>
                  <a:pt x="248418" y="1930"/>
                  <a:pt x="133160" y="9205"/>
                  <a:pt x="0" y="18288"/>
                </a:cubicBezTo>
                <a:cubicBezTo>
                  <a:pt x="-643" y="9451"/>
                  <a:pt x="-340" y="711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DD31C7-EFCC-4534-81A0-0794728BDB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41263" y="133350"/>
            <a:ext cx="5533645" cy="2253234"/>
          </a:xfrm>
        </p:spPr>
        <p:txBody>
          <a:bodyPr anchor="ctr">
            <a:normAutofit/>
          </a:bodyPr>
          <a:lstStyle/>
          <a:p>
            <a:r>
              <a:rPr lang="en-AU" sz="1900" dirty="0"/>
              <a:t>Sometimes </a:t>
            </a:r>
            <a:r>
              <a:rPr lang="en-AU" sz="1900" dirty="0" err="1"/>
              <a:t>offmeta</a:t>
            </a:r>
            <a:r>
              <a:rPr lang="en-AU" sz="1900" dirty="0"/>
              <a:t>, always good, these items are a lot of currency early league. And unlike later items they aren’t all THAT rare.</a:t>
            </a:r>
          </a:p>
          <a:p>
            <a:r>
              <a:rPr lang="en-AU" sz="1900" dirty="0"/>
              <a:t>47 helms and 45 quivers from 300 indicate 15% drop rate for each is very plausible, but that is not proven.</a:t>
            </a:r>
          </a:p>
          <a:p>
            <a:r>
              <a:rPr lang="en-AU" sz="1900" dirty="0"/>
              <a:t>95% CI is 11.99-20.21% (helm), 11.40-19.48 (quiver)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2F019BF-35C2-4749-B9DB-E7BCED1A853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845" b="-2"/>
          <a:stretch/>
        </p:blipFill>
        <p:spPr>
          <a:xfrm>
            <a:off x="-3999" y="2534412"/>
            <a:ext cx="5344462" cy="367893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3A11167-4FD0-485E-8439-51B27F058A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41263" y="2569464"/>
            <a:ext cx="6651688" cy="367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2664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>
            <a:extLst>
              <a:ext uri="{FF2B5EF4-FFF2-40B4-BE49-F238E27FC236}">
                <a16:creationId xmlns:a16="http://schemas.microsoft.com/office/drawing/2014/main" id="{D7A453D2-15D8-4403-815F-291FA16340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161EA6B-09CA-445B-AB0D-8DF76FA92D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2B35F886-1102-4486-830A-34F41439CE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2075420"/>
            <a:ext cx="12048729" cy="4093306"/>
            <a:chOff x="1" y="2075420"/>
            <a:chExt cx="12048729" cy="4093306"/>
          </a:xfrm>
        </p:grpSpPr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7DEFD1BC-7AD4-41EC-8E11-4E5E8AC541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7942191" y="2507571"/>
              <a:ext cx="3563871" cy="3563871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8B0E5C8B-3874-4B3C-BAD4-9EFE85FEAC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435065" y="4048931"/>
              <a:ext cx="1381607" cy="1381607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E7DA6224-9378-452F-A53A-DD0BF19724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" y="2075420"/>
              <a:ext cx="3144364" cy="3144364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20000"/>
                  </a:schemeClr>
                </a:gs>
                <a:gs pos="100000">
                  <a:schemeClr val="tx2">
                    <a:lumMod val="50000"/>
                    <a:alpha val="1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1DE869DF-C006-49F7-B9FF-0317F64E97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2600000">
              <a:off x="10150845" y="4270841"/>
              <a:ext cx="1897885" cy="1897885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10000"/>
                  </a:schemeClr>
                </a:gs>
                <a:gs pos="100000">
                  <a:schemeClr val="tx2">
                    <a:lumMod val="75000"/>
                    <a:alpha val="2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FD200C16-6204-4580-AB37-7E94176D04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046780" y="3040492"/>
              <a:ext cx="2579322" cy="2579322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F0DE7603-6DD0-4DB6-88FC-5402B9D4AA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224640" y="3193975"/>
              <a:ext cx="2243193" cy="2243193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10000"/>
                    </a:schemeClr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9" name="Picture 8" descr="A screenshot of a video game&#10;&#10;Description automatically generated">
            <a:extLst>
              <a:ext uri="{FF2B5EF4-FFF2-40B4-BE49-F238E27FC236}">
                <a16:creationId xmlns:a16="http://schemas.microsoft.com/office/drawing/2014/main" id="{C49803BD-77AE-4468-82F8-D20C08DC9D6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757" r="15549" b="-2"/>
          <a:stretch/>
        </p:blipFill>
        <p:spPr>
          <a:xfrm>
            <a:off x="603504" y="417317"/>
            <a:ext cx="3549663" cy="3157838"/>
          </a:xfrm>
          <a:prstGeom prst="rect">
            <a:avLst/>
          </a:prstGeom>
        </p:spPr>
      </p:pic>
      <p:grpSp>
        <p:nvGrpSpPr>
          <p:cNvPr id="48" name="Group 47">
            <a:extLst>
              <a:ext uri="{FF2B5EF4-FFF2-40B4-BE49-F238E27FC236}">
                <a16:creationId xmlns:a16="http://schemas.microsoft.com/office/drawing/2014/main" id="{975C268C-D419-4123-9FAD-0E2B7F9EE7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474192" y="584794"/>
            <a:ext cx="304800" cy="429768"/>
            <a:chOff x="215328" y="-46937"/>
            <a:chExt cx="304800" cy="2773841"/>
          </a:xfrm>
        </p:grpSpPr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3A7E309C-A3BD-432E-8CB5-F0B6425281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3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2F1F621C-4533-4835-ADE2-372F2763A0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69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8EFC8245-5168-4DAF-930D-09A7BDDA6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85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F192ED34-5046-4043-AEF8-2DF7C4806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01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C523D8DD-8359-40D9-BA31-9B52ECA65FC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-2" b="994"/>
          <a:stretch/>
        </p:blipFill>
        <p:spPr>
          <a:xfrm>
            <a:off x="4280448" y="406043"/>
            <a:ext cx="3549663" cy="3162873"/>
          </a:xfrm>
          <a:prstGeom prst="rect">
            <a:avLst/>
          </a:prstGeom>
        </p:spPr>
      </p:pic>
      <p:sp>
        <p:nvSpPr>
          <p:cNvPr id="54" name="Rectangle 53">
            <a:extLst>
              <a:ext uri="{FF2B5EF4-FFF2-40B4-BE49-F238E27FC236}">
                <a16:creationId xmlns:a16="http://schemas.microsoft.com/office/drawing/2014/main" id="{B8114C98-A349-4111-A123-E8EAB86ABE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438146" y="1042605"/>
            <a:ext cx="2796461" cy="71125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alpha val="0"/>
                </a:schemeClr>
              </a:gs>
              <a:gs pos="100000">
                <a:schemeClr val="tx2">
                  <a:lumMod val="75000"/>
                  <a:alpha val="1000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670FB431-AE18-414D-92F4-1D12D19911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59539" y="317578"/>
            <a:ext cx="548640" cy="549007"/>
            <a:chOff x="7029447" y="3514725"/>
            <a:chExt cx="1285875" cy="549007"/>
          </a:xfrm>
        </p:grpSpPr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24467063-D74E-4D42-8790-B9F6D69584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A1D19BAC-1681-47BC-AAF5-92FAFFF6F4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94347C2B-E846-452C-97AA-7E254FC1CE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10EA2B35-7959-4C2A-84AA-FF5D94FEDE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7" name="Picture 6" descr="Text&#10;&#10;Description automatically generated">
            <a:extLst>
              <a:ext uri="{FF2B5EF4-FFF2-40B4-BE49-F238E27FC236}">
                <a16:creationId xmlns:a16="http://schemas.microsoft.com/office/drawing/2014/main" id="{46583DB2-F0A1-478E-809C-14E2AB53292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248" r="3756" b="-4"/>
          <a:stretch/>
        </p:blipFill>
        <p:spPr>
          <a:xfrm>
            <a:off x="7949294" y="406043"/>
            <a:ext cx="3549663" cy="3162873"/>
          </a:xfrm>
          <a:prstGeom prst="rect">
            <a:avLst/>
          </a:prstGeom>
        </p:spPr>
      </p:pic>
      <p:sp>
        <p:nvSpPr>
          <p:cNvPr id="62" name="Rectangle 61">
            <a:extLst>
              <a:ext uri="{FF2B5EF4-FFF2-40B4-BE49-F238E27FC236}">
                <a16:creationId xmlns:a16="http://schemas.microsoft.com/office/drawing/2014/main" id="{E2D3D3F2-ABBB-4453-B1C5-1BEBF7E4DD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6140785"/>
            <a:ext cx="6095997" cy="711252"/>
          </a:xfrm>
          <a:prstGeom prst="rect">
            <a:avLst/>
          </a:prstGeom>
          <a:gradFill flip="none" rotWithShape="1">
            <a:gsLst>
              <a:gs pos="10000">
                <a:schemeClr val="tx2">
                  <a:lumMod val="50000"/>
                  <a:alpha val="10000"/>
                </a:schemeClr>
              </a:gs>
              <a:gs pos="100000">
                <a:schemeClr val="tx2">
                  <a:lumMod val="60000"/>
                  <a:lumOff val="40000"/>
                  <a:alpha val="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4" name="Group 63">
            <a:extLst>
              <a:ext uri="{FF2B5EF4-FFF2-40B4-BE49-F238E27FC236}">
                <a16:creationId xmlns:a16="http://schemas.microsoft.com/office/drawing/2014/main" id="{8214E4A5-A0D2-42C4-8D14-D2A7E495F0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616345" y="5940560"/>
            <a:ext cx="1285875" cy="549007"/>
            <a:chOff x="7029447" y="3514725"/>
            <a:chExt cx="1285875" cy="549007"/>
          </a:xfrm>
        </p:grpSpPr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7494D7A0-6B21-41E8-A7D3-0033BBB791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1E141D7D-32B0-448E-A666-EA8703AFCF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8D87E268-6345-420F-8B97-B37ED04100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35E1622E-7FA6-4760-A2BF-A8105EBF7B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BBD94E5-DD4B-4863-A18B-3D8030C61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4018137"/>
            <a:ext cx="4550664" cy="2129586"/>
          </a:xfrm>
          <a:noFill/>
        </p:spPr>
        <p:txBody>
          <a:bodyPr anchor="t">
            <a:normAutofit/>
          </a:bodyPr>
          <a:lstStyle/>
          <a:p>
            <a:r>
              <a:rPr lang="en-AU" sz="4800">
                <a:solidFill>
                  <a:schemeClr val="bg1"/>
                </a:solidFill>
              </a:rPr>
              <a:t>The Very Rare Niche Items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4E50B-0910-406A-B857-98B5E3DA6B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080" y="4018143"/>
            <a:ext cx="5994666" cy="2623223"/>
          </a:xfrm>
          <a:noFill/>
        </p:spPr>
        <p:txBody>
          <a:bodyPr anchor="t">
            <a:normAutofit/>
          </a:bodyPr>
          <a:lstStyle/>
          <a:p>
            <a:r>
              <a:rPr lang="en-AU" sz="1800" dirty="0">
                <a:solidFill>
                  <a:schemeClr val="bg1"/>
                </a:solidFill>
              </a:rPr>
              <a:t>These items are well documented to be rare. Most speculate Disintegrator to be the most common, </a:t>
            </a:r>
            <a:r>
              <a:rPr lang="en-AU" sz="1800" dirty="0" err="1">
                <a:solidFill>
                  <a:schemeClr val="bg1"/>
                </a:solidFill>
              </a:rPr>
              <a:t>Voidforge</a:t>
            </a:r>
            <a:r>
              <a:rPr lang="en-AU" sz="1800" dirty="0">
                <a:solidFill>
                  <a:schemeClr val="bg1"/>
                </a:solidFill>
              </a:rPr>
              <a:t> next, then Eternity Shroud as the ultra-rare item that is no longer really chased after.</a:t>
            </a:r>
          </a:p>
          <a:p>
            <a:r>
              <a:rPr lang="en-AU" sz="1800" dirty="0">
                <a:solidFill>
                  <a:schemeClr val="bg1"/>
                </a:solidFill>
              </a:rPr>
              <a:t>95% CI: </a:t>
            </a:r>
            <a:r>
              <a:rPr lang="en-AU" sz="1800" dirty="0" err="1">
                <a:solidFill>
                  <a:schemeClr val="bg1"/>
                </a:solidFill>
              </a:rPr>
              <a:t>Disint</a:t>
            </a:r>
            <a:r>
              <a:rPr lang="en-AU" sz="1800" dirty="0">
                <a:solidFill>
                  <a:schemeClr val="bg1"/>
                </a:solidFill>
              </a:rPr>
              <a:t> 5.43-11.63%. VF 1.82-6.03%. TES 0.52-3.38%</a:t>
            </a:r>
          </a:p>
          <a:p>
            <a:r>
              <a:rPr lang="en-AU" sz="1800" dirty="0">
                <a:solidFill>
                  <a:schemeClr val="bg1"/>
                </a:solidFill>
              </a:rPr>
              <a:t>TLDW: don’t plan on these in SSF</a:t>
            </a:r>
          </a:p>
          <a:p>
            <a:r>
              <a:rPr lang="en-AU" sz="1800" dirty="0">
                <a:solidFill>
                  <a:schemeClr val="bg1"/>
                </a:solidFill>
              </a:rPr>
              <a:t>Most speculate the actual drop rates to be 3, 2 and 1 in 60 respectively.</a:t>
            </a:r>
          </a:p>
        </p:txBody>
      </p:sp>
    </p:spTree>
    <p:extLst>
      <p:ext uri="{BB962C8B-B14F-4D97-AF65-F5344CB8AC3E}">
        <p14:creationId xmlns:p14="http://schemas.microsoft.com/office/powerpoint/2010/main" val="1620931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!!Rectangle">
            <a:extLst>
              <a:ext uri="{FF2B5EF4-FFF2-40B4-BE49-F238E27FC236}">
                <a16:creationId xmlns:a16="http://schemas.microsoft.com/office/drawing/2014/main" id="{7C432AFE-B3D2-4BFF-BF8F-96C27AFF1A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4CCC0CB-623B-49DC-B8E3-F5BCD34BFC4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l="10306" r="16805"/>
          <a:stretch/>
        </p:blipFill>
        <p:spPr>
          <a:xfrm>
            <a:off x="-1" y="10"/>
            <a:ext cx="1219200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D6F95DE-6E9A-45B9-8E5F-1CECD2F1A5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9" y="941832"/>
            <a:ext cx="10506456" cy="2057400"/>
          </a:xfrm>
        </p:spPr>
        <p:txBody>
          <a:bodyPr anchor="b">
            <a:normAutofit/>
          </a:bodyPr>
          <a:lstStyle/>
          <a:p>
            <a:r>
              <a:rPr lang="en-AU" sz="5000" b="1"/>
              <a:t>The Big Moneymaker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0140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3241202"/>
            <a:ext cx="10506456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D22B4-54A7-4773-9460-07D734A942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3502152"/>
            <a:ext cx="10506456" cy="3232784"/>
          </a:xfrm>
        </p:spPr>
        <p:txBody>
          <a:bodyPr>
            <a:normAutofit/>
          </a:bodyPr>
          <a:lstStyle/>
          <a:p>
            <a:r>
              <a:rPr lang="en-AU" sz="2000" dirty="0"/>
              <a:t>Watcher’s Eye is the chase unique everyone is chasing in Uber Elder</a:t>
            </a:r>
          </a:p>
          <a:p>
            <a:r>
              <a:rPr lang="en-AU" sz="2000" dirty="0"/>
              <a:t>Unidentified ones often trade for upwards of five exalts. This is due to a miniscule chance of getting a combination of mods that is worth (literally) thousands of exalts.</a:t>
            </a:r>
          </a:p>
          <a:p>
            <a:r>
              <a:rPr lang="en-AU" sz="2000" dirty="0"/>
              <a:t>106 from 300 runs with the +10% chance from Uncharted Realms is in line with the widely speculated 25% base chance.</a:t>
            </a:r>
          </a:p>
          <a:p>
            <a:r>
              <a:rPr lang="en-AU" sz="2000" dirty="0"/>
              <a:t>95% CI is 30.14% to 40.90% on this item.</a:t>
            </a:r>
          </a:p>
          <a:p>
            <a:r>
              <a:rPr lang="en-AU" sz="2000" dirty="0"/>
              <a:t>Note: </a:t>
            </a:r>
            <a:r>
              <a:rPr lang="en-AU" sz="2000" dirty="0" err="1"/>
              <a:t>ilvl</a:t>
            </a:r>
            <a:r>
              <a:rPr lang="en-AU" sz="2000" dirty="0"/>
              <a:t> 86 Eyes have three aura mods. i85 ones have two aura mods and are typically worth 60-70% less when unidentified.</a:t>
            </a:r>
          </a:p>
          <a:p>
            <a:r>
              <a:rPr lang="en-AU" sz="2000" dirty="0"/>
              <a:t>When you get an Eye, it doesn’t even take up your loot slot. You’ll get </a:t>
            </a:r>
            <a:r>
              <a:rPr lang="en-AU" sz="2000"/>
              <a:t>another unique too.</a:t>
            </a:r>
            <a:endParaRPr lang="en-AU" sz="2000" dirty="0"/>
          </a:p>
        </p:txBody>
      </p:sp>
    </p:spTree>
    <p:extLst>
      <p:ext uri="{BB962C8B-B14F-4D97-AF65-F5344CB8AC3E}">
        <p14:creationId xmlns:p14="http://schemas.microsoft.com/office/powerpoint/2010/main" val="19936054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C61293E-6EBE-43EF-A52C-9BEBFD7679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897ACB7-9574-425B-B619-6DE00201A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7762" y="329184"/>
            <a:ext cx="6251110" cy="1783080"/>
          </a:xfrm>
        </p:spPr>
        <p:txBody>
          <a:bodyPr anchor="b">
            <a:normAutofit/>
          </a:bodyPr>
          <a:lstStyle/>
          <a:p>
            <a:r>
              <a:rPr lang="en-AU" sz="5400"/>
              <a:t>The Bonuses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A9F570E-43ED-4CE5-8BEE-3E0C178CB84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127" r="-1" b="-1"/>
          <a:stretch/>
        </p:blipFill>
        <p:spPr>
          <a:xfrm>
            <a:off x="1" y="9535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2" name="sketchy line">
            <a:extLst>
              <a:ext uri="{FF2B5EF4-FFF2-40B4-BE49-F238E27FC236}">
                <a16:creationId xmlns:a16="http://schemas.microsoft.com/office/drawing/2014/main" id="{21540236-BFD5-4A9D-8840-4703E7F768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7762" y="2374947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669EF3-585D-40D8-AD11-2AA2ED790D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7762" y="2706624"/>
            <a:ext cx="6251110" cy="3875912"/>
          </a:xfrm>
        </p:spPr>
        <p:txBody>
          <a:bodyPr>
            <a:normAutofit lnSpcReduction="10000"/>
          </a:bodyPr>
          <a:lstStyle/>
          <a:p>
            <a:r>
              <a:rPr lang="en-AU" sz="2200" dirty="0"/>
              <a:t>The divination card The Gulf shows Zana mourning </a:t>
            </a:r>
            <a:r>
              <a:rPr lang="en-AU" sz="2200" dirty="0" err="1"/>
              <a:t>Sirus’s</a:t>
            </a:r>
            <a:r>
              <a:rPr lang="en-AU" sz="2200" dirty="0"/>
              <a:t> apparent death, prior to </a:t>
            </a:r>
            <a:r>
              <a:rPr lang="en-AU" sz="2200" dirty="0" err="1"/>
              <a:t>Sirus</a:t>
            </a:r>
            <a:r>
              <a:rPr lang="en-AU" sz="2200" dirty="0"/>
              <a:t> becoming the </a:t>
            </a:r>
            <a:r>
              <a:rPr lang="en-AU" sz="2200" dirty="0" err="1"/>
              <a:t>omnicidal</a:t>
            </a:r>
            <a:r>
              <a:rPr lang="en-AU" sz="2200" dirty="0"/>
              <a:t> nihilistic monster he is at present endgame.</a:t>
            </a:r>
          </a:p>
          <a:p>
            <a:r>
              <a:rPr lang="en-AU" sz="2200" dirty="0"/>
              <a:t>It drops from Uber Elder.</a:t>
            </a:r>
          </a:p>
          <a:p>
            <a:r>
              <a:rPr lang="en-AU" sz="2200" dirty="0"/>
              <a:t>It’s MUCH rarer than I suspected. 11 drops from 300 runs. That’s only two sets, and Thread of Hope is a common </a:t>
            </a:r>
            <a:r>
              <a:rPr lang="en-AU" sz="2200" dirty="0" err="1"/>
              <a:t>Sirus</a:t>
            </a:r>
            <a:r>
              <a:rPr lang="en-AU" sz="2200" dirty="0"/>
              <a:t> drop.</a:t>
            </a:r>
          </a:p>
          <a:p>
            <a:r>
              <a:rPr lang="en-AU" sz="2200" dirty="0"/>
              <a:t>95% CI shows a 2.06-6.45% drop rate</a:t>
            </a:r>
          </a:p>
          <a:p>
            <a:r>
              <a:rPr lang="en-AU" sz="2200" dirty="0"/>
              <a:t>There’s also Maven’s Invitation: The Feared, much more common at 53 drops (13.77-22.38%)</a:t>
            </a:r>
          </a:p>
        </p:txBody>
      </p:sp>
    </p:spTree>
    <p:extLst>
      <p:ext uri="{BB962C8B-B14F-4D97-AF65-F5344CB8AC3E}">
        <p14:creationId xmlns:p14="http://schemas.microsoft.com/office/powerpoint/2010/main" val="7473920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557</Words>
  <Application>Microsoft Office PowerPoint</Application>
  <PresentationFormat>Widescreen</PresentationFormat>
  <Paragraphs>38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Uber Elder Drop Rates</vt:lpstr>
      <vt:lpstr>Disclaimer – 300 is a small sample size</vt:lpstr>
      <vt:lpstr>The Very Common Drops</vt:lpstr>
      <vt:lpstr>Uncommon Powerhouses</vt:lpstr>
      <vt:lpstr>The Very Rare Niche Items</vt:lpstr>
      <vt:lpstr>The Big Moneymaker</vt:lpstr>
      <vt:lpstr>The Bonuses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Uber Elder Drop Rates</dc:title>
  <dc:creator>Andrew Cheeseman</dc:creator>
  <cp:lastModifiedBy>Andrew Cheeseman</cp:lastModifiedBy>
  <cp:revision>1</cp:revision>
  <dcterms:created xsi:type="dcterms:W3CDTF">2022-01-21T03:02:59Z</dcterms:created>
  <dcterms:modified xsi:type="dcterms:W3CDTF">2022-01-21T03:37:02Z</dcterms:modified>
</cp:coreProperties>
</file>