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66" r:id="rId5"/>
    <p:sldId id="265" r:id="rId6"/>
    <p:sldId id="260" r:id="rId7"/>
    <p:sldId id="268" r:id="rId8"/>
    <p:sldId id="269" r:id="rId9"/>
    <p:sldId id="270" r:id="rId10"/>
    <p:sldId id="271"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42FE-E00B-4FAF-8F73-F722060EBA12}"/>
              </a:ext>
            </a:extLst>
          </p:cNvPr>
          <p:cNvSpPr>
            <a:spLocks noGrp="1"/>
          </p:cNvSpPr>
          <p:nvPr>
            <p:ph type="ctrTitle"/>
          </p:nvPr>
        </p:nvSpPr>
        <p:spPr>
          <a:xfrm>
            <a:off x="482600" y="978408"/>
            <a:ext cx="10506991" cy="2531555"/>
          </a:xfrm>
          <a:prstGeom prst="rect">
            <a:avLst/>
          </a:prstGeom>
        </p:spPr>
        <p:txBody>
          <a:bodyPr anchor="b"/>
          <a:lstStyle>
            <a:lvl1pPr algn="l">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7C1CCE2-4461-473E-B23C-34C8CCF04B3A}"/>
              </a:ext>
            </a:extLst>
          </p:cNvPr>
          <p:cNvSpPr>
            <a:spLocks noGrp="1"/>
          </p:cNvSpPr>
          <p:nvPr>
            <p:ph type="subTitle" idx="1"/>
          </p:nvPr>
        </p:nvSpPr>
        <p:spPr>
          <a:xfrm>
            <a:off x="482600" y="3602038"/>
            <a:ext cx="10506991" cy="227755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AA551A-CE2F-4E35-A714-B1F04D4B4E8E}"/>
              </a:ext>
            </a:extLst>
          </p:cNvPr>
          <p:cNvSpPr>
            <a:spLocks noGrp="1"/>
          </p:cNvSpPr>
          <p:nvPr>
            <p:ph type="dt" sz="half" idx="10"/>
          </p:nvPr>
        </p:nvSpPr>
        <p:spPr/>
        <p:txBody>
          <a:bodyPr/>
          <a:lstStyle/>
          <a:p>
            <a:fld id="{81B8F32D-D8B6-4B9E-9CBF-DCAC30B7B93D}" type="datetimeFigureOut">
              <a:rPr lang="en-US" smtClean="0"/>
              <a:t>2/1/2022</a:t>
            </a:fld>
            <a:endParaRPr lang="en-US"/>
          </a:p>
        </p:txBody>
      </p:sp>
      <p:sp>
        <p:nvSpPr>
          <p:cNvPr id="5" name="Footer Placeholder 4">
            <a:extLst>
              <a:ext uri="{FF2B5EF4-FFF2-40B4-BE49-F238E27FC236}">
                <a16:creationId xmlns:a16="http://schemas.microsoft.com/office/drawing/2014/main" id="{26B5C907-6594-4DFF-A32B-449C3BA96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76D75-E9DA-4660-AC52-51BA63FCB94D}"/>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78792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99A10-4355-4A13-B008-196B21ABEEAF}"/>
              </a:ext>
              <a:ext uri="{C183D7F6-B498-43B3-948B-1728B52AA6E4}">
                <adec:decorative xmlns:adec="http://schemas.microsoft.com/office/drawing/2017/decorative" val="1"/>
              </a:ext>
            </a:extLst>
          </p:cNvPr>
          <p:cNvSpPr/>
          <p:nvPr/>
        </p:nvSpPr>
        <p:spPr>
          <a:xfrm>
            <a:off x="482600" y="483576"/>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6D448-AFEA-4483-B0E4-002840525CDD}"/>
              </a:ext>
            </a:extLst>
          </p:cNvPr>
          <p:cNvSpPr>
            <a:spLocks noGrp="1"/>
          </p:cNvSpPr>
          <p:nvPr>
            <p:ph type="title"/>
          </p:nvPr>
        </p:nvSpPr>
        <p:spPr>
          <a:xfrm>
            <a:off x="482600" y="978408"/>
            <a:ext cx="10506991" cy="1755263"/>
          </a:xfrm>
          <a:prstGeom prst="rect">
            <a:avLst/>
          </a:prstGeo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F216234-4516-4303-8F60-A8127D89A5E5}"/>
              </a:ext>
            </a:extLst>
          </p:cNvPr>
          <p:cNvSpPr>
            <a:spLocks noGrp="1"/>
          </p:cNvSpPr>
          <p:nvPr>
            <p:ph type="body" orient="vert" idx="1"/>
          </p:nvPr>
        </p:nvSpPr>
        <p:spPr>
          <a:xfrm>
            <a:off x="484192" y="3103131"/>
            <a:ext cx="10506991" cy="30929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6B5D50-A474-462B-A807-DF186B1C2F48}"/>
              </a:ext>
            </a:extLst>
          </p:cNvPr>
          <p:cNvSpPr>
            <a:spLocks noGrp="1"/>
          </p:cNvSpPr>
          <p:nvPr>
            <p:ph type="dt" sz="half" idx="10"/>
          </p:nvPr>
        </p:nvSpPr>
        <p:spPr/>
        <p:txBody>
          <a:bodyPr/>
          <a:lstStyle/>
          <a:p>
            <a:fld id="{81B8F32D-D8B6-4B9E-9CBF-DCAC30B7B93D}" type="datetimeFigureOut">
              <a:rPr lang="en-US" smtClean="0"/>
              <a:t>2/1/2022</a:t>
            </a:fld>
            <a:endParaRPr lang="en-US"/>
          </a:p>
        </p:txBody>
      </p:sp>
      <p:sp>
        <p:nvSpPr>
          <p:cNvPr id="5" name="Footer Placeholder 4">
            <a:extLst>
              <a:ext uri="{FF2B5EF4-FFF2-40B4-BE49-F238E27FC236}">
                <a16:creationId xmlns:a16="http://schemas.microsoft.com/office/drawing/2014/main" id="{F8BF1DAF-2E2D-46ED-AA3E-3D2FE403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FC771-EB13-4EB5-A0A2-3968C6ABBD4E}"/>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8" name="Straight Connector 7">
            <a:extLst>
              <a:ext uri="{FF2B5EF4-FFF2-40B4-BE49-F238E27FC236}">
                <a16:creationId xmlns:a16="http://schemas.microsoft.com/office/drawing/2014/main" id="{B3B596B8-8230-4695-8D76-F06AFA8156C3}"/>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53EBF93-5FD9-4F4E-8485-7B937145CD0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53147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B4D06-C7C6-4949-8EB2-F03ED999A2BB}"/>
              </a:ext>
            </a:extLst>
          </p:cNvPr>
          <p:cNvSpPr>
            <a:spLocks noGrp="1"/>
          </p:cNvSpPr>
          <p:nvPr>
            <p:ph type="title" orient="vert"/>
          </p:nvPr>
        </p:nvSpPr>
        <p:spPr>
          <a:xfrm>
            <a:off x="8041710" y="978408"/>
            <a:ext cx="2947881" cy="5124777"/>
          </a:xfrm>
          <a:prstGeom prst="rect">
            <a:avLst/>
          </a:prstGeo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C921B9D-8C11-4176-AF22-89F972E21284}"/>
              </a:ext>
            </a:extLst>
          </p:cNvPr>
          <p:cNvSpPr>
            <a:spLocks noGrp="1"/>
          </p:cNvSpPr>
          <p:nvPr>
            <p:ph type="body" orient="vert" idx="1"/>
          </p:nvPr>
        </p:nvSpPr>
        <p:spPr>
          <a:xfrm>
            <a:off x="484632" y="978408"/>
            <a:ext cx="7256453" cy="51247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FA9E1C-8E18-4A35-9BD8-427B1D14BB8E}"/>
              </a:ext>
            </a:extLst>
          </p:cNvPr>
          <p:cNvSpPr>
            <a:spLocks noGrp="1"/>
          </p:cNvSpPr>
          <p:nvPr>
            <p:ph type="dt" sz="half" idx="10"/>
          </p:nvPr>
        </p:nvSpPr>
        <p:spPr/>
        <p:txBody>
          <a:bodyPr/>
          <a:lstStyle/>
          <a:p>
            <a:fld id="{81B8F32D-D8B6-4B9E-9CBF-DCAC30B7B93D}" type="datetimeFigureOut">
              <a:rPr lang="en-US" smtClean="0"/>
              <a:t>2/1/2022</a:t>
            </a:fld>
            <a:endParaRPr lang="en-US"/>
          </a:p>
        </p:txBody>
      </p:sp>
      <p:sp>
        <p:nvSpPr>
          <p:cNvPr id="5" name="Footer Placeholder 4">
            <a:extLst>
              <a:ext uri="{FF2B5EF4-FFF2-40B4-BE49-F238E27FC236}">
                <a16:creationId xmlns:a16="http://schemas.microsoft.com/office/drawing/2014/main" id="{2E116CDB-7BB6-4DD2-A626-6DA8E569F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0403B-439E-449F-83B1-799EEC239A2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163042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482600" y="978408"/>
            <a:ext cx="10634472" cy="215798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p>
            <a:fld id="{81B8F32D-D8B6-4B9E-9CBF-DCAC30B7B93D}" type="datetimeFigureOut">
              <a:rPr lang="en-US" smtClean="0"/>
              <a:t>2/1/2022</a:t>
            </a:fld>
            <a:endParaRPr lang="en-US"/>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415694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B299E6-11CC-4181-86C3-528A13F1F556}"/>
              </a:ext>
              <a:ext uri="{C183D7F6-B498-43B3-948B-1728B52AA6E4}">
                <adec:decorative xmlns:adec="http://schemas.microsoft.com/office/drawing/2017/decorative" val="1"/>
              </a:ext>
            </a:extLst>
          </p:cNvPr>
          <p:cNvSpPr/>
          <p:nvPr/>
        </p:nvSpPr>
        <p:spPr>
          <a:xfrm>
            <a:off x="481007" y="3922232"/>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03473-0A64-4F9F-833B-8D64E39019B1}"/>
              </a:ext>
            </a:extLst>
          </p:cNvPr>
          <p:cNvSpPr>
            <a:spLocks noGrp="1"/>
          </p:cNvSpPr>
          <p:nvPr>
            <p:ph type="title"/>
          </p:nvPr>
        </p:nvSpPr>
        <p:spPr>
          <a:xfrm>
            <a:off x="482600" y="978409"/>
            <a:ext cx="10515600" cy="2716769"/>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6873736-B424-40F2-B562-6DC10E5EDE4F}"/>
              </a:ext>
            </a:extLst>
          </p:cNvPr>
          <p:cNvSpPr>
            <a:spLocks noGrp="1"/>
          </p:cNvSpPr>
          <p:nvPr>
            <p:ph type="body" idx="1"/>
          </p:nvPr>
        </p:nvSpPr>
        <p:spPr>
          <a:xfrm>
            <a:off x="482600" y="4171445"/>
            <a:ext cx="10515600" cy="1918205"/>
          </a:xfrm>
        </p:spPr>
        <p:txBody>
          <a:bodyPr>
            <a:normAutofit/>
          </a:bodyPr>
          <a:lstStyle>
            <a:lvl1pPr marL="0" indent="0">
              <a:buNone/>
              <a:defRPr lang="en-US" sz="2400" i="1"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Date Placeholder 3">
            <a:extLst>
              <a:ext uri="{FF2B5EF4-FFF2-40B4-BE49-F238E27FC236}">
                <a16:creationId xmlns:a16="http://schemas.microsoft.com/office/drawing/2014/main" id="{74348851-37C0-478D-B722-D76C817DC49D}"/>
              </a:ext>
            </a:extLst>
          </p:cNvPr>
          <p:cNvSpPr>
            <a:spLocks noGrp="1"/>
          </p:cNvSpPr>
          <p:nvPr>
            <p:ph type="dt" sz="half" idx="10"/>
          </p:nvPr>
        </p:nvSpPr>
        <p:spPr/>
        <p:txBody>
          <a:bodyPr/>
          <a:lstStyle/>
          <a:p>
            <a:fld id="{81B8F32D-D8B6-4B9E-9CBF-DCAC30B7B93D}" type="datetimeFigureOut">
              <a:rPr lang="en-US" smtClean="0"/>
              <a:t>2/1/2022</a:t>
            </a:fld>
            <a:endParaRPr lang="en-US"/>
          </a:p>
        </p:txBody>
      </p:sp>
      <p:sp>
        <p:nvSpPr>
          <p:cNvPr id="5" name="Footer Placeholder 4">
            <a:extLst>
              <a:ext uri="{FF2B5EF4-FFF2-40B4-BE49-F238E27FC236}">
                <a16:creationId xmlns:a16="http://schemas.microsoft.com/office/drawing/2014/main" id="{263E063E-66CE-4C18-91FA-D14AE052D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66D3D-FD62-470C-BC3C-A03771A32F60}"/>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1" name="Straight Connector 10">
            <a:extLst>
              <a:ext uri="{FF2B5EF4-FFF2-40B4-BE49-F238E27FC236}">
                <a16:creationId xmlns:a16="http://schemas.microsoft.com/office/drawing/2014/main" id="{DDFF0049-0231-4557-A707-569556F0CA83}"/>
              </a:ext>
              <a:ext uri="{C183D7F6-B498-43B3-948B-1728B52AA6E4}">
                <adec:decorative xmlns:adec="http://schemas.microsoft.com/office/drawing/2017/decorative" val="1"/>
              </a:ext>
            </a:extLst>
          </p:cNvPr>
          <p:cNvCxnSpPr>
            <a:cxnSpLocks/>
          </p:cNvCxnSpPr>
          <p:nvPr/>
        </p:nvCxnSpPr>
        <p:spPr>
          <a:xfrm>
            <a:off x="481007" y="3922232"/>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57A0DB1-87C8-4BF4-B2A2-F9CA6ED05AC4}"/>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6C29209-8A8F-48A7-8BA2-AFADA37CBD4F}"/>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21929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BE9C-AE7C-4C39-9694-C32D6939B965}"/>
              </a:ext>
              <a:ext uri="{C183D7F6-B498-43B3-948B-1728B52AA6E4}">
                <adec:decorative xmlns:adec="http://schemas.microsoft.com/office/drawing/2017/decorative" val="1"/>
              </a:ext>
            </a:extLst>
          </p:cNvPr>
          <p:cNvSpPr/>
          <p:nvPr/>
        </p:nvSpPr>
        <p:spPr>
          <a:xfrm>
            <a:off x="481007" y="483577"/>
            <a:ext cx="11147071" cy="243482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CC42C-303A-4BDF-990A-2B07967BC9A9}"/>
              </a:ext>
            </a:extLst>
          </p:cNvPr>
          <p:cNvSpPr>
            <a:spLocks noGrp="1"/>
          </p:cNvSpPr>
          <p:nvPr>
            <p:ph type="title"/>
          </p:nvPr>
        </p:nvSpPr>
        <p:spPr>
          <a:xfrm>
            <a:off x="482599" y="978408"/>
            <a:ext cx="11147071" cy="17552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55CEF-353E-4E14-83AD-ACADDC08D943}"/>
              </a:ext>
            </a:extLst>
          </p:cNvPr>
          <p:cNvSpPr>
            <a:spLocks noGrp="1"/>
          </p:cNvSpPr>
          <p:nvPr>
            <p:ph sz="half" idx="1"/>
          </p:nvPr>
        </p:nvSpPr>
        <p:spPr>
          <a:xfrm>
            <a:off x="48260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E55ECEF-9654-4AC1-BF77-7BC602BBD434}"/>
              </a:ext>
            </a:extLst>
          </p:cNvPr>
          <p:cNvSpPr>
            <a:spLocks noGrp="1"/>
          </p:cNvSpPr>
          <p:nvPr>
            <p:ph sz="half" idx="2"/>
          </p:nvPr>
        </p:nvSpPr>
        <p:spPr>
          <a:xfrm>
            <a:off x="621112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4922FC8-BC06-407B-A82B-DA62B33A1CD4}"/>
              </a:ext>
            </a:extLst>
          </p:cNvPr>
          <p:cNvSpPr>
            <a:spLocks noGrp="1"/>
          </p:cNvSpPr>
          <p:nvPr>
            <p:ph type="dt" sz="half" idx="10"/>
          </p:nvPr>
        </p:nvSpPr>
        <p:spPr/>
        <p:txBody>
          <a:bodyPr/>
          <a:lstStyle/>
          <a:p>
            <a:fld id="{81B8F32D-D8B6-4B9E-9CBF-DCAC30B7B93D}" type="datetimeFigureOut">
              <a:rPr lang="en-US" smtClean="0"/>
              <a:t>2/1/2022</a:t>
            </a:fld>
            <a:endParaRPr lang="en-US"/>
          </a:p>
        </p:txBody>
      </p:sp>
      <p:sp>
        <p:nvSpPr>
          <p:cNvPr id="6" name="Footer Placeholder 5">
            <a:extLst>
              <a:ext uri="{FF2B5EF4-FFF2-40B4-BE49-F238E27FC236}">
                <a16:creationId xmlns:a16="http://schemas.microsoft.com/office/drawing/2014/main" id="{7915B701-4E1F-48AA-8A3C-ED5DD9151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BCA31-8AC7-46F5-BCAB-41D54DF83D78}"/>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9" name="Straight Connector 8">
            <a:extLst>
              <a:ext uri="{FF2B5EF4-FFF2-40B4-BE49-F238E27FC236}">
                <a16:creationId xmlns:a16="http://schemas.microsoft.com/office/drawing/2014/main" id="{21BA86D8-2A29-4A0E-AEA0-39B41C4187DE}"/>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085E13E-918A-4D04-9E84-94148D7C878E}"/>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5801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E892-D975-4DD6-8583-A14DDBE85F0C}"/>
              </a:ext>
            </a:extLst>
          </p:cNvPr>
          <p:cNvSpPr>
            <a:spLocks noGrp="1"/>
          </p:cNvSpPr>
          <p:nvPr>
            <p:ph type="title"/>
          </p:nvPr>
        </p:nvSpPr>
        <p:spPr>
          <a:xfrm>
            <a:off x="484631" y="978407"/>
            <a:ext cx="11145039" cy="1339584"/>
          </a:xfrm>
          <a:prstGeom prst="rect">
            <a:avLst/>
          </a:prstGeo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1F7700-CECC-4881-BE5C-A13CD825B73B}"/>
              </a:ext>
            </a:extLst>
          </p:cNvPr>
          <p:cNvSpPr>
            <a:spLocks noGrp="1"/>
          </p:cNvSpPr>
          <p:nvPr>
            <p:ph type="body" idx="1"/>
          </p:nvPr>
        </p:nvSpPr>
        <p:spPr>
          <a:xfrm>
            <a:off x="484632" y="2500921"/>
            <a:ext cx="5346222" cy="823912"/>
          </a:xfrm>
        </p:spPr>
        <p:txBody>
          <a:bodyPr anchor="b">
            <a:normAutofit/>
          </a:bodyPr>
          <a:lstStyle>
            <a:lvl1pPr marL="0" indent="0">
              <a:buNone/>
              <a:defRPr lang="en-US" sz="2400" b="0" i="1"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Content Placeholder 3">
            <a:extLst>
              <a:ext uri="{FF2B5EF4-FFF2-40B4-BE49-F238E27FC236}">
                <a16:creationId xmlns:a16="http://schemas.microsoft.com/office/drawing/2014/main" id="{4CA50766-520A-44C5-943E-569222B74104}"/>
              </a:ext>
            </a:extLst>
          </p:cNvPr>
          <p:cNvSpPr>
            <a:spLocks noGrp="1"/>
          </p:cNvSpPr>
          <p:nvPr>
            <p:ph sz="half" idx="2"/>
          </p:nvPr>
        </p:nvSpPr>
        <p:spPr>
          <a:xfrm>
            <a:off x="484632" y="3428999"/>
            <a:ext cx="5346222"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72F7E42-976A-4239-8006-D68538D4B71F}"/>
              </a:ext>
            </a:extLst>
          </p:cNvPr>
          <p:cNvSpPr>
            <a:spLocks noGrp="1"/>
          </p:cNvSpPr>
          <p:nvPr>
            <p:ph type="body" sz="quarter" idx="3"/>
          </p:nvPr>
        </p:nvSpPr>
        <p:spPr>
          <a:xfrm>
            <a:off x="6257120" y="2500921"/>
            <a:ext cx="5372551" cy="823912"/>
          </a:xfrm>
        </p:spPr>
        <p:txBody>
          <a:bodyPr anchor="b"/>
          <a:lstStyle>
            <a:lvl1pPr marL="0" indent="0">
              <a:buNone/>
              <a:defRPr lang="en-US" sz="2400" b="0" i="1"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A329-951F-4391-ADC5-7EA320B7782F}"/>
              </a:ext>
            </a:extLst>
          </p:cNvPr>
          <p:cNvSpPr>
            <a:spLocks noGrp="1"/>
          </p:cNvSpPr>
          <p:nvPr>
            <p:ph sz="quarter" idx="4"/>
          </p:nvPr>
        </p:nvSpPr>
        <p:spPr>
          <a:xfrm>
            <a:off x="6257120" y="3428999"/>
            <a:ext cx="5372551"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FBEC22A-DA46-460C-B865-D928C20AE763}"/>
              </a:ext>
            </a:extLst>
          </p:cNvPr>
          <p:cNvSpPr>
            <a:spLocks noGrp="1"/>
          </p:cNvSpPr>
          <p:nvPr>
            <p:ph type="dt" sz="half" idx="10"/>
          </p:nvPr>
        </p:nvSpPr>
        <p:spPr/>
        <p:txBody>
          <a:bodyPr/>
          <a:lstStyle/>
          <a:p>
            <a:fld id="{81B8F32D-D8B6-4B9E-9CBF-DCAC30B7B93D}" type="datetimeFigureOut">
              <a:rPr lang="en-US" smtClean="0"/>
              <a:t>2/1/2022</a:t>
            </a:fld>
            <a:endParaRPr lang="en-US"/>
          </a:p>
        </p:txBody>
      </p:sp>
      <p:sp>
        <p:nvSpPr>
          <p:cNvPr id="8" name="Footer Placeholder 7">
            <a:extLst>
              <a:ext uri="{FF2B5EF4-FFF2-40B4-BE49-F238E27FC236}">
                <a16:creationId xmlns:a16="http://schemas.microsoft.com/office/drawing/2014/main" id="{4EB2D647-42C5-4AB7-BB71-3A44065716E7}"/>
              </a:ext>
            </a:extLst>
          </p:cNvPr>
          <p:cNvSpPr>
            <a:spLocks noGrp="1"/>
          </p:cNvSpPr>
          <p:nvPr>
            <p:ph type="ftr" sz="quarter" idx="11"/>
          </p:nvPr>
        </p:nvSpPr>
        <p:spPr>
          <a:xfrm>
            <a:off x="484632" y="6419088"/>
            <a:ext cx="4114800" cy="365125"/>
          </a:xfrm>
        </p:spPr>
        <p:txBody>
          <a:bodyPr/>
          <a:lstStyle/>
          <a:p>
            <a:endParaRPr lang="en-US"/>
          </a:p>
        </p:txBody>
      </p:sp>
      <p:sp>
        <p:nvSpPr>
          <p:cNvPr id="9" name="Slide Number Placeholder 8">
            <a:extLst>
              <a:ext uri="{FF2B5EF4-FFF2-40B4-BE49-F238E27FC236}">
                <a16:creationId xmlns:a16="http://schemas.microsoft.com/office/drawing/2014/main" id="{590B2B67-714C-46DA-85E5-598B4244D3B0}"/>
              </a:ext>
            </a:extLst>
          </p:cNvPr>
          <p:cNvSpPr>
            <a:spLocks noGrp="1"/>
          </p:cNvSpPr>
          <p:nvPr>
            <p:ph type="sldNum" sz="quarter" idx="12"/>
          </p:nvPr>
        </p:nvSpPr>
        <p:spPr>
          <a:xfrm>
            <a:off x="10989591" y="-7190"/>
            <a:ext cx="640080" cy="365125"/>
          </a:xfrm>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783203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4B6724-AB30-4E7C-BE2B-ECD94FF1B463}"/>
              </a:ext>
              <a:ext uri="{C183D7F6-B498-43B3-948B-1728B52AA6E4}">
                <adec:decorative xmlns:adec="http://schemas.microsoft.com/office/drawing/2017/decorative" val="1"/>
              </a:ext>
            </a:extLst>
          </p:cNvPr>
          <p:cNvSpPr/>
          <p:nvPr/>
        </p:nvSpPr>
        <p:spPr>
          <a:xfrm>
            <a:off x="481007" y="3933311"/>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D4BAB-2678-4A19-A575-C47CAF1446E5}"/>
              </a:ext>
            </a:extLst>
          </p:cNvPr>
          <p:cNvSpPr>
            <a:spLocks noGrp="1"/>
          </p:cNvSpPr>
          <p:nvPr>
            <p:ph type="title"/>
          </p:nvPr>
        </p:nvSpPr>
        <p:spPr>
          <a:xfrm>
            <a:off x="482600" y="978408"/>
            <a:ext cx="10634472" cy="2591509"/>
          </a:xfrm>
          <a:prstGeom prst="rect">
            <a:avLst/>
          </a:prstGeo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4047C89E-0ABD-4FD2-924C-894345ADFED8}"/>
              </a:ext>
            </a:extLst>
          </p:cNvPr>
          <p:cNvSpPr>
            <a:spLocks noGrp="1"/>
          </p:cNvSpPr>
          <p:nvPr>
            <p:ph type="dt" sz="half" idx="10"/>
          </p:nvPr>
        </p:nvSpPr>
        <p:spPr/>
        <p:txBody>
          <a:bodyPr/>
          <a:lstStyle/>
          <a:p>
            <a:fld id="{81B8F32D-D8B6-4B9E-9CBF-DCAC30B7B93D}" type="datetimeFigureOut">
              <a:rPr lang="en-US" smtClean="0"/>
              <a:t>2/1/2022</a:t>
            </a:fld>
            <a:endParaRPr lang="en-US"/>
          </a:p>
        </p:txBody>
      </p:sp>
      <p:sp>
        <p:nvSpPr>
          <p:cNvPr id="4" name="Footer Placeholder 3">
            <a:extLst>
              <a:ext uri="{FF2B5EF4-FFF2-40B4-BE49-F238E27FC236}">
                <a16:creationId xmlns:a16="http://schemas.microsoft.com/office/drawing/2014/main" id="{553026CE-9CC8-403B-88B1-184D16532A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B3D616-3C18-401B-A792-E75149FDFC47}"/>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7" name="Straight Connector 6">
            <a:extLst>
              <a:ext uri="{FF2B5EF4-FFF2-40B4-BE49-F238E27FC236}">
                <a16:creationId xmlns:a16="http://schemas.microsoft.com/office/drawing/2014/main" id="{04EC6F70-D800-4067-A36A-5BBFC8018E2D}"/>
              </a:ext>
              <a:ext uri="{C183D7F6-B498-43B3-948B-1728B52AA6E4}">
                <adec:decorative xmlns:adec="http://schemas.microsoft.com/office/drawing/2017/decorative" val="1"/>
              </a:ext>
            </a:extLst>
          </p:cNvPr>
          <p:cNvCxnSpPr>
            <a:cxnSpLocks/>
          </p:cNvCxnSpPr>
          <p:nvPr/>
        </p:nvCxnSpPr>
        <p:spPr>
          <a:xfrm>
            <a:off x="482600" y="393331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2B66CB6-8988-4FBA-8524-726765A5F2AA}"/>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0420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F84-0C6B-4EF4-9405-C389824999D4}"/>
              </a:ext>
            </a:extLst>
          </p:cNvPr>
          <p:cNvSpPr>
            <a:spLocks noGrp="1"/>
          </p:cNvSpPr>
          <p:nvPr>
            <p:ph type="dt" sz="half" idx="10"/>
          </p:nvPr>
        </p:nvSpPr>
        <p:spPr/>
        <p:txBody>
          <a:bodyPr/>
          <a:lstStyle/>
          <a:p>
            <a:fld id="{81B8F32D-D8B6-4B9E-9CBF-DCAC30B7B93D}" type="datetimeFigureOut">
              <a:rPr lang="en-US" smtClean="0"/>
              <a:t>2/1/2022</a:t>
            </a:fld>
            <a:endParaRPr lang="en-US"/>
          </a:p>
        </p:txBody>
      </p:sp>
      <p:sp>
        <p:nvSpPr>
          <p:cNvPr id="3" name="Footer Placeholder 2">
            <a:extLst>
              <a:ext uri="{FF2B5EF4-FFF2-40B4-BE49-F238E27FC236}">
                <a16:creationId xmlns:a16="http://schemas.microsoft.com/office/drawing/2014/main" id="{DCCEC807-744E-4C5C-8B15-09AED3E570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BCB19-9F4B-474C-85C1-4A645A971827}"/>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35812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88B0-DD6B-449B-AE32-D3192081E76F}"/>
              </a:ext>
            </a:extLst>
          </p:cNvPr>
          <p:cNvSpPr>
            <a:spLocks noGrp="1"/>
          </p:cNvSpPr>
          <p:nvPr>
            <p:ph type="title"/>
          </p:nvPr>
        </p:nvSpPr>
        <p:spPr>
          <a:xfrm>
            <a:off x="484632" y="978408"/>
            <a:ext cx="4287393" cy="2450592"/>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F22ED6-5B69-4B3B-BF96-3A75F2107FA6}"/>
              </a:ext>
            </a:extLst>
          </p:cNvPr>
          <p:cNvSpPr>
            <a:spLocks noGrp="1"/>
          </p:cNvSpPr>
          <p:nvPr>
            <p:ph idx="1"/>
          </p:nvPr>
        </p:nvSpPr>
        <p:spPr>
          <a:xfrm>
            <a:off x="5183187" y="987425"/>
            <a:ext cx="644648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7704043-D45F-440A-A15D-2718A913E05A}"/>
              </a:ext>
            </a:extLst>
          </p:cNvPr>
          <p:cNvSpPr>
            <a:spLocks noGrp="1"/>
          </p:cNvSpPr>
          <p:nvPr>
            <p:ph type="body" sz="half" idx="2"/>
          </p:nvPr>
        </p:nvSpPr>
        <p:spPr>
          <a:xfrm>
            <a:off x="484632" y="3645074"/>
            <a:ext cx="4287393" cy="2223914"/>
          </a:xfrm>
        </p:spPr>
        <p:txBody>
          <a:bodyPr/>
          <a:lstStyle>
            <a:lvl1pPr marL="0" indent="0">
              <a:buNone/>
              <a:defRPr lang="en-US" sz="2400" i="1"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072DC-7326-43E7-806C-B690C439E8A8}"/>
              </a:ext>
            </a:extLst>
          </p:cNvPr>
          <p:cNvSpPr>
            <a:spLocks noGrp="1"/>
          </p:cNvSpPr>
          <p:nvPr>
            <p:ph type="dt" sz="half" idx="10"/>
          </p:nvPr>
        </p:nvSpPr>
        <p:spPr/>
        <p:txBody>
          <a:bodyPr/>
          <a:lstStyle/>
          <a:p>
            <a:fld id="{81B8F32D-D8B6-4B9E-9CBF-DCAC30B7B93D}" type="datetimeFigureOut">
              <a:rPr lang="en-US" smtClean="0"/>
              <a:t>2/1/2022</a:t>
            </a:fld>
            <a:endParaRPr lang="en-US"/>
          </a:p>
        </p:txBody>
      </p:sp>
      <p:sp>
        <p:nvSpPr>
          <p:cNvPr id="6" name="Footer Placeholder 5">
            <a:extLst>
              <a:ext uri="{FF2B5EF4-FFF2-40B4-BE49-F238E27FC236}">
                <a16:creationId xmlns:a16="http://schemas.microsoft.com/office/drawing/2014/main" id="{73F89A0F-B8C6-4AA6-A9C4-4A454F422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7A616-A4F2-4FC5-88DE-B4E6BA542895}"/>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950585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773D-D007-4687-BA9C-9F229829B5EF}"/>
              </a:ext>
            </a:extLst>
          </p:cNvPr>
          <p:cNvSpPr>
            <a:spLocks noGrp="1"/>
          </p:cNvSpPr>
          <p:nvPr>
            <p:ph type="title"/>
          </p:nvPr>
        </p:nvSpPr>
        <p:spPr>
          <a:xfrm>
            <a:off x="484632" y="978407"/>
            <a:ext cx="4287393" cy="2450593"/>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A3A75FC-78D2-4EF5-884F-11B7BACF799A}"/>
              </a:ext>
            </a:extLst>
          </p:cNvPr>
          <p:cNvSpPr>
            <a:spLocks noGrp="1"/>
          </p:cNvSpPr>
          <p:nvPr>
            <p:ph type="pic" idx="1"/>
          </p:nvPr>
        </p:nvSpPr>
        <p:spPr>
          <a:xfrm>
            <a:off x="5183187" y="987425"/>
            <a:ext cx="64464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D7CE0BB-D335-4391-A23F-194C575CAF8F}"/>
              </a:ext>
            </a:extLst>
          </p:cNvPr>
          <p:cNvSpPr>
            <a:spLocks noGrp="1"/>
          </p:cNvSpPr>
          <p:nvPr>
            <p:ph type="body" sz="half" idx="2"/>
          </p:nvPr>
        </p:nvSpPr>
        <p:spPr>
          <a:xfrm>
            <a:off x="484632" y="3645074"/>
            <a:ext cx="4287393" cy="2223914"/>
          </a:xfrm>
        </p:spPr>
        <p:txBody>
          <a:bodyPr/>
          <a:lstStyle>
            <a:lvl1pPr marL="0" indent="0">
              <a:buNone/>
              <a:defRPr lang="en-US" sz="24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701E1-B97B-4DA5-B9AD-07B7C12476AE}"/>
              </a:ext>
            </a:extLst>
          </p:cNvPr>
          <p:cNvSpPr>
            <a:spLocks noGrp="1"/>
          </p:cNvSpPr>
          <p:nvPr>
            <p:ph type="dt" sz="half" idx="10"/>
          </p:nvPr>
        </p:nvSpPr>
        <p:spPr/>
        <p:txBody>
          <a:bodyPr/>
          <a:lstStyle/>
          <a:p>
            <a:fld id="{81B8F32D-D8B6-4B9E-9CBF-DCAC30B7B93D}" type="datetimeFigureOut">
              <a:rPr lang="en-US" smtClean="0"/>
              <a:t>2/1/2022</a:t>
            </a:fld>
            <a:endParaRPr lang="en-US"/>
          </a:p>
        </p:txBody>
      </p:sp>
      <p:sp>
        <p:nvSpPr>
          <p:cNvPr id="6" name="Footer Placeholder 5">
            <a:extLst>
              <a:ext uri="{FF2B5EF4-FFF2-40B4-BE49-F238E27FC236}">
                <a16:creationId xmlns:a16="http://schemas.microsoft.com/office/drawing/2014/main" id="{076D9CF8-F42F-4618-9F26-8BFE56487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A2023-1ECA-4A96-BDC7-F7FA4368BE1B}"/>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579755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7A535-3CAC-46BC-B2B2-3AE83EC3A561}"/>
              </a:ext>
            </a:extLst>
          </p:cNvPr>
          <p:cNvSpPr>
            <a:spLocks noGrp="1"/>
          </p:cNvSpPr>
          <p:nvPr>
            <p:ph type="title"/>
          </p:nvPr>
        </p:nvSpPr>
        <p:spPr>
          <a:xfrm>
            <a:off x="482600" y="978408"/>
            <a:ext cx="10506991" cy="21530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8EBDBD-59EC-46ED-BE79-6D37B531D692}"/>
              </a:ext>
            </a:extLst>
          </p:cNvPr>
          <p:cNvSpPr>
            <a:spLocks noGrp="1"/>
          </p:cNvSpPr>
          <p:nvPr>
            <p:ph type="body" idx="1"/>
          </p:nvPr>
        </p:nvSpPr>
        <p:spPr>
          <a:xfrm>
            <a:off x="482600" y="3306870"/>
            <a:ext cx="10506991" cy="2572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921F5C-FD3D-42C7-90F4-5ECE6FFCFE7F}"/>
              </a:ext>
            </a:extLst>
          </p:cNvPr>
          <p:cNvSpPr>
            <a:spLocks noGrp="1"/>
          </p:cNvSpPr>
          <p:nvPr>
            <p:ph type="dt" sz="half" idx="2"/>
          </p:nvPr>
        </p:nvSpPr>
        <p:spPr>
          <a:xfrm>
            <a:off x="484632" y="100584"/>
            <a:ext cx="2743200" cy="365125"/>
          </a:xfrm>
          <a:prstGeom prst="rect">
            <a:avLst/>
          </a:prstGeom>
        </p:spPr>
        <p:txBody>
          <a:bodyPr vert="horz" lIns="91440" tIns="45720" rIns="91440" bIns="45720" rtlCol="0" anchor="ctr"/>
          <a:lstStyle>
            <a:lvl1pPr algn="l">
              <a:defRPr sz="900">
                <a:solidFill>
                  <a:schemeClr val="tx1"/>
                </a:solidFill>
              </a:defRPr>
            </a:lvl1pPr>
          </a:lstStyle>
          <a:p>
            <a:fld id="{81B8F32D-D8B6-4B9E-9CBF-DCAC30B7B93D}" type="datetimeFigureOut">
              <a:rPr lang="en-US" smtClean="0"/>
              <a:pPr/>
              <a:t>2/1/2022</a:t>
            </a:fld>
            <a:endParaRPr lang="en-US" dirty="0"/>
          </a:p>
        </p:txBody>
      </p:sp>
      <p:sp>
        <p:nvSpPr>
          <p:cNvPr id="5" name="Footer Placeholder 4">
            <a:extLst>
              <a:ext uri="{FF2B5EF4-FFF2-40B4-BE49-F238E27FC236}">
                <a16:creationId xmlns:a16="http://schemas.microsoft.com/office/drawing/2014/main" id="{0FE63D50-6D0B-4963-97B9-A32AE63235B8}"/>
              </a:ext>
            </a:extLst>
          </p:cNvPr>
          <p:cNvSpPr>
            <a:spLocks noGrp="1"/>
          </p:cNvSpPr>
          <p:nvPr>
            <p:ph type="ftr" sz="quarter" idx="3"/>
          </p:nvPr>
        </p:nvSpPr>
        <p:spPr>
          <a:xfrm>
            <a:off x="484632" y="6419088"/>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826B5E08-CAC3-4C87-B143-5F8956AE905D}"/>
              </a:ext>
            </a:extLst>
          </p:cNvPr>
          <p:cNvSpPr>
            <a:spLocks noGrp="1"/>
          </p:cNvSpPr>
          <p:nvPr>
            <p:ph type="sldNum" sz="quarter" idx="4"/>
          </p:nvPr>
        </p:nvSpPr>
        <p:spPr>
          <a:xfrm>
            <a:off x="10989591" y="100584"/>
            <a:ext cx="640080" cy="365125"/>
          </a:xfrm>
          <a:prstGeom prst="rect">
            <a:avLst/>
          </a:prstGeom>
        </p:spPr>
        <p:txBody>
          <a:bodyPr vert="horz" lIns="91440" tIns="45720" rIns="91440" bIns="45720" rtlCol="0" anchor="ctr"/>
          <a:lstStyle>
            <a:lvl1pPr algn="r">
              <a:defRPr sz="900">
                <a:solidFill>
                  <a:schemeClr val="tx1"/>
                </a:solidFill>
              </a:defRPr>
            </a:lvl1pPr>
          </a:lstStyle>
          <a:p>
            <a:fld id="{60553ECD-7F6D-420D-93CA-D8D15EB427AC}" type="slidenum">
              <a:rPr lang="en-US" smtClean="0"/>
              <a:pPr/>
              <a:t>‹#›</a:t>
            </a:fld>
            <a:endParaRPr lang="en-US" dirty="0"/>
          </a:p>
        </p:txBody>
      </p:sp>
      <p:cxnSp>
        <p:nvCxnSpPr>
          <p:cNvPr id="8" name="Straight Connector 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56061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FA88D0-E295-4CF3-934C-6423EACEB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all office building looking up">
            <a:extLst>
              <a:ext uri="{FF2B5EF4-FFF2-40B4-BE49-F238E27FC236}">
                <a16:creationId xmlns:a16="http://schemas.microsoft.com/office/drawing/2014/main" id="{20E564ED-0D76-4A22-BBB1-80F73CADD9E4}"/>
              </a:ext>
            </a:extLst>
          </p:cNvPr>
          <p:cNvPicPr>
            <a:picLocks noChangeAspect="1"/>
          </p:cNvPicPr>
          <p:nvPr/>
        </p:nvPicPr>
        <p:blipFill rotWithShape="1">
          <a:blip r:embed="rId2">
            <a:alphaModFix amt="40000"/>
          </a:blip>
          <a:srcRect t="15073" r="-1" b="-1"/>
          <a:stretch/>
        </p:blipFill>
        <p:spPr>
          <a:xfrm>
            <a:off x="20" y="10"/>
            <a:ext cx="12188932" cy="6857990"/>
          </a:xfrm>
          <a:prstGeom prst="rect">
            <a:avLst/>
          </a:prstGeom>
        </p:spPr>
      </p:pic>
      <p:sp>
        <p:nvSpPr>
          <p:cNvPr id="2" name="Title 1">
            <a:extLst>
              <a:ext uri="{FF2B5EF4-FFF2-40B4-BE49-F238E27FC236}">
                <a16:creationId xmlns:a16="http://schemas.microsoft.com/office/drawing/2014/main" id="{3E4B6BEA-D9E7-41D5-9702-AA43B6F582F6}"/>
              </a:ext>
            </a:extLst>
          </p:cNvPr>
          <p:cNvSpPr>
            <a:spLocks noGrp="1"/>
          </p:cNvSpPr>
          <p:nvPr>
            <p:ph type="ctrTitle"/>
          </p:nvPr>
        </p:nvSpPr>
        <p:spPr>
          <a:xfrm>
            <a:off x="482600" y="732032"/>
            <a:ext cx="6900839" cy="3420090"/>
          </a:xfrm>
        </p:spPr>
        <p:txBody>
          <a:bodyPr anchor="t">
            <a:normAutofit fontScale="90000"/>
          </a:bodyPr>
          <a:lstStyle/>
          <a:p>
            <a:r>
              <a:rPr lang="en-US" sz="7400" dirty="0">
                <a:solidFill>
                  <a:srgbClr val="FFFFFF"/>
                </a:solidFill>
              </a:rPr>
              <a:t>Build Ideas 3.17</a:t>
            </a:r>
            <a:br>
              <a:rPr lang="en-US" sz="7400" dirty="0">
                <a:solidFill>
                  <a:srgbClr val="FFFFFF"/>
                </a:solidFill>
              </a:rPr>
            </a:br>
            <a:r>
              <a:rPr lang="en-US" sz="7400" dirty="0">
                <a:solidFill>
                  <a:srgbClr val="FFFFFF"/>
                </a:solidFill>
              </a:rPr>
              <a:t>Left Side/Centre Of Tree</a:t>
            </a:r>
            <a:endParaRPr lang="en-AU" sz="7400" dirty="0">
              <a:solidFill>
                <a:srgbClr val="FFFFFF"/>
              </a:solidFill>
            </a:endParaRPr>
          </a:p>
        </p:txBody>
      </p:sp>
      <p:sp>
        <p:nvSpPr>
          <p:cNvPr id="3" name="Subtitle 2">
            <a:extLst>
              <a:ext uri="{FF2B5EF4-FFF2-40B4-BE49-F238E27FC236}">
                <a16:creationId xmlns:a16="http://schemas.microsoft.com/office/drawing/2014/main" id="{E178420A-6240-45F7-862D-DE52467AD8DC}"/>
              </a:ext>
            </a:extLst>
          </p:cNvPr>
          <p:cNvSpPr>
            <a:spLocks noGrp="1"/>
          </p:cNvSpPr>
          <p:nvPr>
            <p:ph type="subTitle" idx="1"/>
          </p:nvPr>
        </p:nvSpPr>
        <p:spPr>
          <a:xfrm>
            <a:off x="6596565" y="3853545"/>
            <a:ext cx="4986084" cy="2297990"/>
          </a:xfrm>
        </p:spPr>
        <p:txBody>
          <a:bodyPr anchor="b">
            <a:normAutofit/>
          </a:bodyPr>
          <a:lstStyle/>
          <a:p>
            <a:pPr algn="r"/>
            <a:r>
              <a:rPr lang="en-US" dirty="0">
                <a:solidFill>
                  <a:srgbClr val="FFFFFF"/>
                </a:solidFill>
              </a:rPr>
              <a:t>Not full builds, these are foundations that builds can start from</a:t>
            </a:r>
          </a:p>
          <a:p>
            <a:pPr algn="r"/>
            <a:r>
              <a:rPr lang="en-US" dirty="0">
                <a:solidFill>
                  <a:srgbClr val="FFFFFF"/>
                </a:solidFill>
              </a:rPr>
              <a:t>Full builds: A great resource is Reddit’s ‘</a:t>
            </a:r>
            <a:r>
              <a:rPr lang="en-US" dirty="0" err="1">
                <a:solidFill>
                  <a:srgbClr val="FFFFFF"/>
                </a:solidFill>
              </a:rPr>
              <a:t>PathOfExileBuilds</a:t>
            </a:r>
            <a:r>
              <a:rPr lang="en-US" dirty="0">
                <a:solidFill>
                  <a:srgbClr val="FFFFFF"/>
                </a:solidFill>
              </a:rPr>
              <a:t>’ forum</a:t>
            </a:r>
          </a:p>
        </p:txBody>
      </p:sp>
      <p:cxnSp>
        <p:nvCxnSpPr>
          <p:cNvPr id="13" name="Straight Connector 12">
            <a:extLst>
              <a:ext uri="{FF2B5EF4-FFF2-40B4-BE49-F238E27FC236}">
                <a16:creationId xmlns:a16="http://schemas.microsoft.com/office/drawing/2014/main" id="{8F4E56A8-93D5-4BE3-AE61-84677331AD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D492A0C-1773-477B-83B5-C707CB0577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79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C34B9DE3-1715-4EE3-99FA-C9BC12F5D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4A53E2E-B8E6-4264-9DB6-B75E66AE7B34}"/>
              </a:ext>
            </a:extLst>
          </p:cNvPr>
          <p:cNvPicPr>
            <a:picLocks noChangeAspect="1"/>
          </p:cNvPicPr>
          <p:nvPr/>
        </p:nvPicPr>
        <p:blipFill rotWithShape="1">
          <a:blip r:embed="rId2">
            <a:alphaModFix amt="40000"/>
          </a:blip>
          <a:srcRect l="2123" r="6789" b="1"/>
          <a:stretch/>
        </p:blipFill>
        <p:spPr>
          <a:xfrm>
            <a:off x="20" y="10"/>
            <a:ext cx="12188932" cy="6857990"/>
          </a:xfrm>
          <a:prstGeom prst="rect">
            <a:avLst/>
          </a:prstGeom>
        </p:spPr>
      </p:pic>
      <p:sp>
        <p:nvSpPr>
          <p:cNvPr id="2" name="Title 1">
            <a:extLst>
              <a:ext uri="{FF2B5EF4-FFF2-40B4-BE49-F238E27FC236}">
                <a16:creationId xmlns:a16="http://schemas.microsoft.com/office/drawing/2014/main" id="{C9B904DA-14FB-45F5-9DB9-0C750424BBA4}"/>
              </a:ext>
            </a:extLst>
          </p:cNvPr>
          <p:cNvSpPr>
            <a:spLocks noGrp="1"/>
          </p:cNvSpPr>
          <p:nvPr>
            <p:ph type="title"/>
          </p:nvPr>
        </p:nvSpPr>
        <p:spPr>
          <a:xfrm>
            <a:off x="482601" y="799418"/>
            <a:ext cx="5613398" cy="2929357"/>
          </a:xfrm>
        </p:spPr>
        <p:txBody>
          <a:bodyPr anchor="t">
            <a:normAutofit/>
          </a:bodyPr>
          <a:lstStyle/>
          <a:p>
            <a:r>
              <a:rPr lang="en-US" dirty="0">
                <a:solidFill>
                  <a:srgbClr val="FFFFFF"/>
                </a:solidFill>
              </a:rPr>
              <a:t>Necromancer Absolution</a:t>
            </a:r>
            <a:endParaRPr lang="en-AU" dirty="0">
              <a:solidFill>
                <a:srgbClr val="FFFFFF"/>
              </a:solidFill>
            </a:endParaRPr>
          </a:p>
        </p:txBody>
      </p:sp>
      <p:cxnSp>
        <p:nvCxnSpPr>
          <p:cNvPr id="51" name="Straight Connector 50">
            <a:extLst>
              <a:ext uri="{FF2B5EF4-FFF2-40B4-BE49-F238E27FC236}">
                <a16:creationId xmlns:a16="http://schemas.microsoft.com/office/drawing/2014/main" id="{6108BD3D-CFD0-4A15-ACF6-EBC254CD7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FE2E5334-16CE-4685-BEC7-E72ECF72DEBC}"/>
              </a:ext>
            </a:extLst>
          </p:cNvPr>
          <p:cNvSpPr>
            <a:spLocks noGrp="1"/>
          </p:cNvSpPr>
          <p:nvPr>
            <p:ph idx="1"/>
          </p:nvPr>
        </p:nvSpPr>
        <p:spPr>
          <a:xfrm>
            <a:off x="6781800" y="2000252"/>
            <a:ext cx="4847870" cy="4028205"/>
          </a:xfrm>
        </p:spPr>
        <p:txBody>
          <a:bodyPr anchor="b">
            <a:normAutofit lnSpcReduction="10000"/>
          </a:bodyPr>
          <a:lstStyle/>
          <a:p>
            <a:pPr algn="r"/>
            <a:r>
              <a:rPr lang="en-US" sz="2000" dirty="0">
                <a:solidFill>
                  <a:srgbClr val="FFFFFF"/>
                </a:solidFill>
              </a:rPr>
              <a:t>Sometimes a skill that’s truly awful gets buffed over and over until the point it becomes extremely good.</a:t>
            </a:r>
          </a:p>
          <a:p>
            <a:pPr algn="r"/>
            <a:r>
              <a:rPr lang="en-US" sz="2000" dirty="0">
                <a:solidFill>
                  <a:srgbClr val="FFFFFF"/>
                </a:solidFill>
              </a:rPr>
              <a:t>Seismic Trap was one. Absolution is another.</a:t>
            </a:r>
          </a:p>
          <a:p>
            <a:pPr algn="r"/>
            <a:r>
              <a:rPr lang="en-US" sz="2000" dirty="0">
                <a:solidFill>
                  <a:srgbClr val="FFFFFF"/>
                </a:solidFill>
              </a:rPr>
              <a:t>Awful in 3.15, this skill is now good even without </a:t>
            </a:r>
            <a:r>
              <a:rPr lang="en-US" sz="2000" dirty="0" err="1">
                <a:solidFill>
                  <a:srgbClr val="FFFFFF"/>
                </a:solidFill>
              </a:rPr>
              <a:t>Doryani’s</a:t>
            </a:r>
            <a:r>
              <a:rPr lang="en-US" sz="2000" dirty="0">
                <a:solidFill>
                  <a:srgbClr val="FFFFFF"/>
                </a:solidFill>
              </a:rPr>
              <a:t> Prototype. That very </a:t>
            </a:r>
            <a:r>
              <a:rPr lang="en-US" sz="2000" dirty="0" err="1">
                <a:solidFill>
                  <a:srgbClr val="FFFFFF"/>
                </a:solidFill>
              </a:rPr>
              <a:t>very</a:t>
            </a:r>
            <a:r>
              <a:rPr lang="en-US" sz="2000" dirty="0">
                <a:solidFill>
                  <a:srgbClr val="FFFFFF"/>
                </a:solidFill>
              </a:rPr>
              <a:t> rare item makes it even better.</a:t>
            </a:r>
          </a:p>
          <a:p>
            <a:pPr algn="r"/>
            <a:r>
              <a:rPr lang="en-US" sz="2000" dirty="0">
                <a:solidFill>
                  <a:srgbClr val="FFFFFF"/>
                </a:solidFill>
              </a:rPr>
              <a:t>Note: There’s a cryptic patch note line about negative resists. That does not affect </a:t>
            </a:r>
            <a:r>
              <a:rPr lang="en-US" sz="2000" dirty="0" err="1">
                <a:solidFill>
                  <a:srgbClr val="FFFFFF"/>
                </a:solidFill>
              </a:rPr>
              <a:t>Doryani’s</a:t>
            </a:r>
            <a:r>
              <a:rPr lang="en-US" sz="2000" dirty="0">
                <a:solidFill>
                  <a:srgbClr val="FFFFFF"/>
                </a:solidFill>
              </a:rPr>
              <a:t> in any meaningful way (it’s for resist multipliers)</a:t>
            </a:r>
            <a:endParaRPr lang="en-AU" sz="2000" dirty="0">
              <a:solidFill>
                <a:srgbClr val="FFFFFF"/>
              </a:solidFill>
            </a:endParaRPr>
          </a:p>
        </p:txBody>
      </p:sp>
      <p:cxnSp>
        <p:nvCxnSpPr>
          <p:cNvPr id="53" name="Straight Connector 52">
            <a:extLst>
              <a:ext uri="{FF2B5EF4-FFF2-40B4-BE49-F238E27FC236}">
                <a16:creationId xmlns:a16="http://schemas.microsoft.com/office/drawing/2014/main" id="{DB2019E5-6C31-4640-A135-6BBA7FFCF6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13311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7" name="Straight Connector 5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69" name="Straight Connector 5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71" name="Straight Connector 61">
            <a:extLst>
              <a:ext uri="{FF2B5EF4-FFF2-40B4-BE49-F238E27FC236}">
                <a16:creationId xmlns:a16="http://schemas.microsoft.com/office/drawing/2014/main" id="{E48FA233-30DB-4D0A-BF51-78D03F79F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73" name="Straight Connector 63">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66" name="Rectangle 65">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40FA88D0-E295-4CF3-934C-6423EACEB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8F22F30-532B-473E-920E-8A574D201D42}"/>
              </a:ext>
            </a:extLst>
          </p:cNvPr>
          <p:cNvPicPr>
            <a:picLocks noChangeAspect="1"/>
          </p:cNvPicPr>
          <p:nvPr/>
        </p:nvPicPr>
        <p:blipFill rotWithShape="1">
          <a:blip r:embed="rId2">
            <a:alphaModFix amt="40000"/>
          </a:blip>
          <a:srcRect t="7903" r="-1" b="610"/>
          <a:stretch/>
        </p:blipFill>
        <p:spPr>
          <a:xfrm>
            <a:off x="20" y="10"/>
            <a:ext cx="12188932" cy="6857990"/>
          </a:xfrm>
          <a:prstGeom prst="rect">
            <a:avLst/>
          </a:prstGeom>
        </p:spPr>
      </p:pic>
      <p:sp>
        <p:nvSpPr>
          <p:cNvPr id="2" name="Title 1">
            <a:extLst>
              <a:ext uri="{FF2B5EF4-FFF2-40B4-BE49-F238E27FC236}">
                <a16:creationId xmlns:a16="http://schemas.microsoft.com/office/drawing/2014/main" id="{C9B904DA-14FB-45F5-9DB9-0C750424BBA4}"/>
              </a:ext>
            </a:extLst>
          </p:cNvPr>
          <p:cNvSpPr>
            <a:spLocks noGrp="1"/>
          </p:cNvSpPr>
          <p:nvPr>
            <p:ph type="title"/>
          </p:nvPr>
        </p:nvSpPr>
        <p:spPr>
          <a:xfrm>
            <a:off x="482600" y="732032"/>
            <a:ext cx="6900839" cy="2736390"/>
          </a:xfrm>
        </p:spPr>
        <p:txBody>
          <a:bodyPr vert="horz" lIns="91440" tIns="45720" rIns="91440" bIns="45720" rtlCol="0" anchor="t">
            <a:normAutofit/>
          </a:bodyPr>
          <a:lstStyle/>
          <a:p>
            <a:r>
              <a:rPr lang="en-US" sz="8000">
                <a:solidFill>
                  <a:srgbClr val="FFFFFF"/>
                </a:solidFill>
              </a:rPr>
              <a:t>Ascendant Phys DOT</a:t>
            </a:r>
          </a:p>
        </p:txBody>
      </p:sp>
      <p:sp>
        <p:nvSpPr>
          <p:cNvPr id="3" name="Content Placeholder 2">
            <a:extLst>
              <a:ext uri="{FF2B5EF4-FFF2-40B4-BE49-F238E27FC236}">
                <a16:creationId xmlns:a16="http://schemas.microsoft.com/office/drawing/2014/main" id="{FE2E5334-16CE-4685-BEC7-E72ECF72DEBC}"/>
              </a:ext>
            </a:extLst>
          </p:cNvPr>
          <p:cNvSpPr>
            <a:spLocks noGrp="1"/>
          </p:cNvSpPr>
          <p:nvPr>
            <p:ph idx="1"/>
          </p:nvPr>
        </p:nvSpPr>
        <p:spPr>
          <a:xfrm>
            <a:off x="6969790" y="2101816"/>
            <a:ext cx="4986084" cy="4024152"/>
          </a:xfrm>
        </p:spPr>
        <p:txBody>
          <a:bodyPr vert="horz" lIns="91440" tIns="45720" rIns="91440" bIns="45720" rtlCol="0" anchor="b">
            <a:normAutofit/>
          </a:bodyPr>
          <a:lstStyle/>
          <a:p>
            <a:pPr algn="r"/>
            <a:r>
              <a:rPr lang="en-US" dirty="0">
                <a:solidFill>
                  <a:srgbClr val="FFFFFF"/>
                </a:solidFill>
              </a:rPr>
              <a:t>Corrupting Fever is quite good now. Exsanguinate is even better.</a:t>
            </a:r>
          </a:p>
          <a:p>
            <a:pPr algn="r"/>
            <a:r>
              <a:rPr lang="en-US" dirty="0">
                <a:solidFill>
                  <a:srgbClr val="FFFFFF"/>
                </a:solidFill>
              </a:rPr>
              <a:t>Ascendant Necromancer and Gladiator together provide easy capped block. Capped block is good.</a:t>
            </a:r>
          </a:p>
          <a:p>
            <a:pPr algn="r"/>
            <a:r>
              <a:rPr lang="en-US" dirty="0">
                <a:solidFill>
                  <a:srgbClr val="FFFFFF"/>
                </a:solidFill>
              </a:rPr>
              <a:t>This can be played as either </a:t>
            </a:r>
            <a:r>
              <a:rPr lang="en-US" dirty="0" err="1">
                <a:solidFill>
                  <a:srgbClr val="FFFFFF"/>
                </a:solidFill>
              </a:rPr>
              <a:t>selfcast</a:t>
            </a:r>
            <a:r>
              <a:rPr lang="en-US" dirty="0">
                <a:solidFill>
                  <a:srgbClr val="FFFFFF"/>
                </a:solidFill>
              </a:rPr>
              <a:t> Exsanguinate (buffed in 3.17) or as </a:t>
            </a:r>
            <a:r>
              <a:rPr lang="en-US" dirty="0" err="1">
                <a:solidFill>
                  <a:srgbClr val="FFFFFF"/>
                </a:solidFill>
              </a:rPr>
              <a:t>Spellslinger</a:t>
            </a:r>
            <a:r>
              <a:rPr lang="en-US" dirty="0">
                <a:solidFill>
                  <a:srgbClr val="FFFFFF"/>
                </a:solidFill>
              </a:rPr>
              <a:t> Exsanguinate (about the same as 3.16)</a:t>
            </a:r>
          </a:p>
        </p:txBody>
      </p:sp>
      <p:cxnSp>
        <p:nvCxnSpPr>
          <p:cNvPr id="70" name="Straight Connector 69">
            <a:extLst>
              <a:ext uri="{FF2B5EF4-FFF2-40B4-BE49-F238E27FC236}">
                <a16:creationId xmlns:a16="http://schemas.microsoft.com/office/drawing/2014/main" id="{8F4E56A8-93D5-4BE3-AE61-84677331AD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BD492A0C-1773-477B-83B5-C707CB0577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5436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C34B9DE3-1715-4EE3-99FA-C9BC12F5D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5436C6-3131-46C0-BB1D-46B4527471E3}"/>
              </a:ext>
            </a:extLst>
          </p:cNvPr>
          <p:cNvSpPr>
            <a:spLocks noGrp="1"/>
          </p:cNvSpPr>
          <p:nvPr>
            <p:ph type="title"/>
          </p:nvPr>
        </p:nvSpPr>
        <p:spPr>
          <a:xfrm>
            <a:off x="7668244" y="663532"/>
            <a:ext cx="4276371" cy="2151115"/>
          </a:xfrm>
        </p:spPr>
        <p:txBody>
          <a:bodyPr vert="horz" lIns="91440" tIns="45720" rIns="91440" bIns="45720" rtlCol="0" anchor="t">
            <a:normAutofit fontScale="90000"/>
          </a:bodyPr>
          <a:lstStyle/>
          <a:p>
            <a:r>
              <a:rPr lang="en-US" sz="4800" dirty="0">
                <a:solidFill>
                  <a:srgbClr val="FFFFFF"/>
                </a:solidFill>
              </a:rPr>
              <a:t>Determination. Numbers Don’t Lie. Use It.</a:t>
            </a:r>
          </a:p>
        </p:txBody>
      </p:sp>
      <p:cxnSp>
        <p:nvCxnSpPr>
          <p:cNvPr id="46" name="Straight Connector 45">
            <a:extLst>
              <a:ext uri="{FF2B5EF4-FFF2-40B4-BE49-F238E27FC236}">
                <a16:creationId xmlns:a16="http://schemas.microsoft.com/office/drawing/2014/main" id="{6108BD3D-CFD0-4A15-ACF6-EBC254CD7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8E5F281B-BB8D-4EE4-8DD4-A2329A785709}"/>
              </a:ext>
            </a:extLst>
          </p:cNvPr>
          <p:cNvSpPr>
            <a:spLocks noGrp="1"/>
          </p:cNvSpPr>
          <p:nvPr>
            <p:ph idx="1"/>
          </p:nvPr>
        </p:nvSpPr>
        <p:spPr>
          <a:xfrm>
            <a:off x="7420860" y="3116425"/>
            <a:ext cx="4523755" cy="3078044"/>
          </a:xfrm>
        </p:spPr>
        <p:txBody>
          <a:bodyPr vert="horz" lIns="91440" tIns="45720" rIns="91440" bIns="45720" rtlCol="0" anchor="b">
            <a:normAutofit fontScale="85000" lnSpcReduction="10000"/>
          </a:bodyPr>
          <a:lstStyle/>
          <a:p>
            <a:pPr algn="r"/>
            <a:r>
              <a:rPr lang="en-US" sz="2000" dirty="0">
                <a:solidFill>
                  <a:srgbClr val="FFFFFF"/>
                </a:solidFill>
              </a:rPr>
              <a:t>Determination is so powerful right now in Path of Exile that every build should use it. This is partly due to armor being good, partly due to Molten Shell being amazing.</a:t>
            </a:r>
          </a:p>
          <a:p>
            <a:pPr algn="r"/>
            <a:r>
              <a:rPr lang="en-US" sz="2000" dirty="0">
                <a:solidFill>
                  <a:srgbClr val="FFFFFF"/>
                </a:solidFill>
              </a:rPr>
              <a:t>If your build doesn’t have Determination in it, pick a random aura and remove it. Repeat until you can reserve mana to also fit in Determination. Your build is now better.</a:t>
            </a:r>
          </a:p>
          <a:p>
            <a:pPr algn="r"/>
            <a:r>
              <a:rPr lang="en-US" sz="2000" dirty="0">
                <a:solidFill>
                  <a:srgbClr val="FFFFFF"/>
                </a:solidFill>
              </a:rPr>
              <a:t>Aura clusters (tree and cluster jewel) often provide more survivability than life clusters.</a:t>
            </a:r>
          </a:p>
          <a:p>
            <a:pPr algn="r"/>
            <a:r>
              <a:rPr lang="en-US" sz="2000" dirty="0">
                <a:solidFill>
                  <a:srgbClr val="FFFFFF"/>
                </a:solidFill>
              </a:rPr>
              <a:t>Grace and Defiance Banner make it better.</a:t>
            </a:r>
          </a:p>
        </p:txBody>
      </p:sp>
      <p:cxnSp>
        <p:nvCxnSpPr>
          <p:cNvPr id="48" name="Straight Connector 47">
            <a:extLst>
              <a:ext uri="{FF2B5EF4-FFF2-40B4-BE49-F238E27FC236}">
                <a16:creationId xmlns:a16="http://schemas.microsoft.com/office/drawing/2014/main" id="{DB2019E5-6C31-4640-A135-6BBA7FFCF6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31D60C64-DE56-4F3E-B2E3-0FDCF0A5ECCF}"/>
              </a:ext>
            </a:extLst>
          </p:cNvPr>
          <p:cNvPicPr>
            <a:picLocks noChangeAspect="1"/>
          </p:cNvPicPr>
          <p:nvPr/>
        </p:nvPicPr>
        <p:blipFill>
          <a:blip r:embed="rId2"/>
          <a:stretch>
            <a:fillRect/>
          </a:stretch>
        </p:blipFill>
        <p:spPr>
          <a:xfrm>
            <a:off x="0" y="0"/>
            <a:ext cx="7420860" cy="6858000"/>
          </a:xfrm>
          <a:prstGeom prst="rect">
            <a:avLst/>
          </a:prstGeom>
        </p:spPr>
      </p:pic>
    </p:spTree>
    <p:extLst>
      <p:ext uri="{BB962C8B-B14F-4D97-AF65-F5344CB8AC3E}">
        <p14:creationId xmlns:p14="http://schemas.microsoft.com/office/powerpoint/2010/main" val="1789063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74000">
              <a:schemeClr val="tx1">
                <a:lumMod val="50000"/>
                <a:lumOff val="50000"/>
              </a:schemeClr>
            </a:gs>
            <a:gs pos="83000">
              <a:schemeClr val="bg1">
                <a:lumMod val="85000"/>
              </a:schemeClr>
            </a:gs>
            <a:gs pos="100000">
              <a:schemeClr val="bg1">
                <a:lumMod val="50000"/>
              </a:schemeClr>
            </a:gs>
          </a:gsLst>
          <a:lin ang="78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0AC62-A06F-43F6-A914-57CFD0A33A0A}"/>
              </a:ext>
            </a:extLst>
          </p:cNvPr>
          <p:cNvSpPr>
            <a:spLocks noGrp="1"/>
          </p:cNvSpPr>
          <p:nvPr>
            <p:ph type="title"/>
          </p:nvPr>
        </p:nvSpPr>
        <p:spPr>
          <a:xfrm>
            <a:off x="482600" y="334599"/>
            <a:ext cx="10634472" cy="2157984"/>
          </a:xfrm>
        </p:spPr>
        <p:txBody>
          <a:bodyPr/>
          <a:lstStyle/>
          <a:p>
            <a:r>
              <a:rPr lang="en-US" dirty="0">
                <a:solidFill>
                  <a:srgbClr val="FFFF00"/>
                </a:solidFill>
              </a:rPr>
              <a:t>Build Around Uniques Note</a:t>
            </a:r>
            <a:endParaRPr lang="en-AU" dirty="0">
              <a:solidFill>
                <a:srgbClr val="FFFF00"/>
              </a:solidFill>
            </a:endParaRPr>
          </a:p>
        </p:txBody>
      </p:sp>
      <p:sp>
        <p:nvSpPr>
          <p:cNvPr id="3" name="Content Placeholder 2">
            <a:extLst>
              <a:ext uri="{FF2B5EF4-FFF2-40B4-BE49-F238E27FC236}">
                <a16:creationId xmlns:a16="http://schemas.microsoft.com/office/drawing/2014/main" id="{A95FF8BA-8EEF-41B5-83B8-248B67AA971B}"/>
              </a:ext>
            </a:extLst>
          </p:cNvPr>
          <p:cNvSpPr>
            <a:spLocks noGrp="1"/>
          </p:cNvSpPr>
          <p:nvPr>
            <p:ph idx="1"/>
          </p:nvPr>
        </p:nvSpPr>
        <p:spPr>
          <a:xfrm>
            <a:off x="3079102" y="2341984"/>
            <a:ext cx="8724122" cy="4002832"/>
          </a:xfrm>
        </p:spPr>
        <p:txBody>
          <a:bodyPr>
            <a:normAutofit fontScale="92500" lnSpcReduction="20000"/>
          </a:bodyPr>
          <a:lstStyle/>
          <a:p>
            <a:r>
              <a:rPr lang="en-US" dirty="0">
                <a:solidFill>
                  <a:srgbClr val="FFFF00"/>
                </a:solidFill>
              </a:rPr>
              <a:t>There’s an amazing online resource listing community estimates of rarity tiers on unique items. (Thanks /u/</a:t>
            </a:r>
            <a:r>
              <a:rPr lang="en-US" dirty="0" err="1">
                <a:solidFill>
                  <a:srgbClr val="FFFF00"/>
                </a:solidFill>
              </a:rPr>
              <a:t>PoorFishWife</a:t>
            </a:r>
            <a:r>
              <a:rPr lang="en-US" dirty="0">
                <a:solidFill>
                  <a:srgbClr val="FFFF00"/>
                </a:solidFill>
              </a:rPr>
              <a:t>)</a:t>
            </a:r>
          </a:p>
          <a:p>
            <a:r>
              <a:rPr lang="en-US" dirty="0">
                <a:solidFill>
                  <a:srgbClr val="FFFF00"/>
                </a:solidFill>
              </a:rPr>
              <a:t>Tier 5: Achievable in trade by level 50</a:t>
            </a:r>
          </a:p>
          <a:p>
            <a:r>
              <a:rPr lang="en-US" dirty="0">
                <a:solidFill>
                  <a:srgbClr val="FFFF00"/>
                </a:solidFill>
              </a:rPr>
              <a:t>Tier 4: Twice as rare. Achievable in trade before your 15</a:t>
            </a:r>
            <a:r>
              <a:rPr lang="en-US" baseline="30000" dirty="0">
                <a:solidFill>
                  <a:srgbClr val="FFFF00"/>
                </a:solidFill>
              </a:rPr>
              <a:t>th</a:t>
            </a:r>
            <a:r>
              <a:rPr lang="en-US" dirty="0">
                <a:solidFill>
                  <a:srgbClr val="FFFF00"/>
                </a:solidFill>
              </a:rPr>
              <a:t> map</a:t>
            </a:r>
          </a:p>
          <a:p>
            <a:r>
              <a:rPr lang="en-US" dirty="0">
                <a:solidFill>
                  <a:srgbClr val="FFFF00"/>
                </a:solidFill>
              </a:rPr>
              <a:t>Tier 3: 4 times rarer. Achievable in trade day 1 for </a:t>
            </a:r>
            <a:r>
              <a:rPr lang="en-US" dirty="0" err="1">
                <a:solidFill>
                  <a:srgbClr val="FFFF00"/>
                </a:solidFill>
              </a:rPr>
              <a:t>powergamers</a:t>
            </a:r>
            <a:r>
              <a:rPr lang="en-US" dirty="0">
                <a:solidFill>
                  <a:srgbClr val="FFFF00"/>
                </a:solidFill>
              </a:rPr>
              <a:t>, day 5 for casuals. Requires focused farming in SSF e.g. grinding Heist unique chests.</a:t>
            </a:r>
          </a:p>
          <a:p>
            <a:r>
              <a:rPr lang="en-US" dirty="0">
                <a:solidFill>
                  <a:srgbClr val="FFFF00"/>
                </a:solidFill>
              </a:rPr>
              <a:t>Tier 2: 4 times rarer. Think </a:t>
            </a:r>
            <a:r>
              <a:rPr lang="en-US" dirty="0" err="1">
                <a:solidFill>
                  <a:srgbClr val="FFFF00"/>
                </a:solidFill>
              </a:rPr>
              <a:t>Shavronne’s</a:t>
            </a:r>
            <a:r>
              <a:rPr lang="en-US" dirty="0">
                <a:solidFill>
                  <a:srgbClr val="FFFF00"/>
                </a:solidFill>
              </a:rPr>
              <a:t> Wrappings and Brass Dome.</a:t>
            </a:r>
          </a:p>
          <a:p>
            <a:r>
              <a:rPr lang="en-US" dirty="0">
                <a:solidFill>
                  <a:srgbClr val="FFFF00"/>
                </a:solidFill>
              </a:rPr>
              <a:t>Tier 1: 3 times rarer. Badge of the Brotherhood, </a:t>
            </a:r>
            <a:r>
              <a:rPr lang="en-US" dirty="0" err="1">
                <a:solidFill>
                  <a:srgbClr val="FFFF00"/>
                </a:solidFill>
              </a:rPr>
              <a:t>Asenath</a:t>
            </a:r>
            <a:r>
              <a:rPr lang="en-US" dirty="0">
                <a:solidFill>
                  <a:srgbClr val="FFFF00"/>
                </a:solidFill>
              </a:rPr>
              <a:t> gloves. This might be a casual player’s whole of league goal to acquire.</a:t>
            </a:r>
          </a:p>
          <a:p>
            <a:r>
              <a:rPr lang="en-US" dirty="0">
                <a:solidFill>
                  <a:srgbClr val="FFFF00"/>
                </a:solidFill>
              </a:rPr>
              <a:t>Plan accordingly! Know your limits.</a:t>
            </a:r>
            <a:endParaRPr lang="en-AU" dirty="0">
              <a:solidFill>
                <a:srgbClr val="FFFF00"/>
              </a:solidFill>
            </a:endParaRPr>
          </a:p>
        </p:txBody>
      </p:sp>
    </p:spTree>
    <p:extLst>
      <p:ext uri="{BB962C8B-B14F-4D97-AF65-F5344CB8AC3E}">
        <p14:creationId xmlns:p14="http://schemas.microsoft.com/office/powerpoint/2010/main" val="2295221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34B9DE3-1715-4EE3-99FA-C9BC12F5D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42B4264-256E-4796-B765-67D6AAC7E66C}"/>
              </a:ext>
            </a:extLst>
          </p:cNvPr>
          <p:cNvPicPr>
            <a:picLocks noChangeAspect="1"/>
          </p:cNvPicPr>
          <p:nvPr/>
        </p:nvPicPr>
        <p:blipFill rotWithShape="1">
          <a:blip r:embed="rId2">
            <a:alphaModFix amt="40000"/>
          </a:blip>
          <a:srcRect l="2691"/>
          <a:stretch/>
        </p:blipFill>
        <p:spPr>
          <a:xfrm>
            <a:off x="20" y="10"/>
            <a:ext cx="12188932" cy="6857990"/>
          </a:xfrm>
          <a:prstGeom prst="rect">
            <a:avLst/>
          </a:prstGeom>
        </p:spPr>
      </p:pic>
      <p:sp>
        <p:nvSpPr>
          <p:cNvPr id="2" name="Title 1">
            <a:extLst>
              <a:ext uri="{FF2B5EF4-FFF2-40B4-BE49-F238E27FC236}">
                <a16:creationId xmlns:a16="http://schemas.microsoft.com/office/drawing/2014/main" id="{493086A5-3470-4A35-BE1C-4122BBD7F3C7}"/>
              </a:ext>
            </a:extLst>
          </p:cNvPr>
          <p:cNvSpPr>
            <a:spLocks noGrp="1"/>
          </p:cNvSpPr>
          <p:nvPr>
            <p:ph type="title"/>
          </p:nvPr>
        </p:nvSpPr>
        <p:spPr>
          <a:xfrm>
            <a:off x="482601" y="799418"/>
            <a:ext cx="5613398" cy="2929357"/>
          </a:xfrm>
        </p:spPr>
        <p:txBody>
          <a:bodyPr anchor="t">
            <a:normAutofit fontScale="90000"/>
          </a:bodyPr>
          <a:lstStyle/>
          <a:p>
            <a:r>
              <a:rPr lang="en-AU" dirty="0" err="1">
                <a:solidFill>
                  <a:srgbClr val="FFFFFF"/>
                </a:solidFill>
              </a:rPr>
              <a:t>POE.Ninja</a:t>
            </a:r>
            <a:r>
              <a:rPr lang="en-AU" dirty="0">
                <a:solidFill>
                  <a:srgbClr val="FFFFFF"/>
                </a:solidFill>
              </a:rPr>
              <a:t> – an invaluable resource</a:t>
            </a:r>
          </a:p>
        </p:txBody>
      </p:sp>
      <p:cxnSp>
        <p:nvCxnSpPr>
          <p:cNvPr id="14" name="Straight Connector 13">
            <a:extLst>
              <a:ext uri="{FF2B5EF4-FFF2-40B4-BE49-F238E27FC236}">
                <a16:creationId xmlns:a16="http://schemas.microsoft.com/office/drawing/2014/main" id="{6108BD3D-CFD0-4A15-ACF6-EBC254CD7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2597A7B4-AB34-428D-BCF1-5888BF8FC210}"/>
              </a:ext>
            </a:extLst>
          </p:cNvPr>
          <p:cNvSpPr>
            <a:spLocks noGrp="1"/>
          </p:cNvSpPr>
          <p:nvPr>
            <p:ph idx="1"/>
          </p:nvPr>
        </p:nvSpPr>
        <p:spPr>
          <a:xfrm>
            <a:off x="4814597" y="3728775"/>
            <a:ext cx="6815074" cy="2639360"/>
          </a:xfrm>
        </p:spPr>
        <p:txBody>
          <a:bodyPr anchor="b">
            <a:normAutofit/>
          </a:bodyPr>
          <a:lstStyle/>
          <a:p>
            <a:pPr algn="r"/>
            <a:r>
              <a:rPr lang="en-AU" sz="2000" dirty="0">
                <a:solidFill>
                  <a:srgbClr val="FFFFFF"/>
                </a:solidFill>
              </a:rPr>
              <a:t>Playing something that’s mostly unchanged from 3.16?</a:t>
            </a:r>
          </a:p>
          <a:p>
            <a:pPr algn="r"/>
            <a:r>
              <a:rPr lang="en-AU" sz="2000" dirty="0">
                <a:solidFill>
                  <a:srgbClr val="FFFFFF"/>
                </a:solidFill>
              </a:rPr>
              <a:t>If so, you can use </a:t>
            </a:r>
            <a:r>
              <a:rPr lang="en-AU" sz="2000" dirty="0" err="1">
                <a:solidFill>
                  <a:srgbClr val="FFFFFF"/>
                </a:solidFill>
              </a:rPr>
              <a:t>poe.ninja’s</a:t>
            </a:r>
            <a:r>
              <a:rPr lang="en-AU" sz="2000" dirty="0">
                <a:solidFill>
                  <a:srgbClr val="FFFFFF"/>
                </a:solidFill>
              </a:rPr>
              <a:t> Builds area and the Time Machine feature to look up builds as they existed early in Scourge league</a:t>
            </a:r>
          </a:p>
          <a:p>
            <a:pPr algn="r"/>
            <a:r>
              <a:rPr lang="en-AU" sz="2000" dirty="0">
                <a:solidFill>
                  <a:srgbClr val="FFFFFF"/>
                </a:solidFill>
              </a:rPr>
              <a:t>Trade or SSF, HC or SC – you can check out both</a:t>
            </a:r>
          </a:p>
          <a:p>
            <a:pPr algn="r"/>
            <a:r>
              <a:rPr lang="en-AU" sz="2000" dirty="0">
                <a:solidFill>
                  <a:srgbClr val="FFFFFF"/>
                </a:solidFill>
              </a:rPr>
              <a:t>It’s a great source of passive tree texture. I suggest checking out day 4.</a:t>
            </a:r>
          </a:p>
        </p:txBody>
      </p:sp>
      <p:cxnSp>
        <p:nvCxnSpPr>
          <p:cNvPr id="16" name="Straight Connector 15">
            <a:extLst>
              <a:ext uri="{FF2B5EF4-FFF2-40B4-BE49-F238E27FC236}">
                <a16:creationId xmlns:a16="http://schemas.microsoft.com/office/drawing/2014/main" id="{DB2019E5-6C31-4640-A135-6BBA7FFCF6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10627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34B9DE3-1715-4EE3-99FA-C9BC12F5D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BEA42E7-C64F-41DB-9EF5-478EE42AFB0C}"/>
              </a:ext>
            </a:extLst>
          </p:cNvPr>
          <p:cNvPicPr>
            <a:picLocks noChangeAspect="1"/>
          </p:cNvPicPr>
          <p:nvPr/>
        </p:nvPicPr>
        <p:blipFill rotWithShape="1">
          <a:blip r:embed="rId2">
            <a:alphaModFix amt="40000"/>
          </a:blip>
          <a:srcRect r="8022" b="-1"/>
          <a:stretch/>
        </p:blipFill>
        <p:spPr>
          <a:xfrm>
            <a:off x="20" y="10"/>
            <a:ext cx="12188932" cy="6857990"/>
          </a:xfrm>
          <a:prstGeom prst="rect">
            <a:avLst/>
          </a:prstGeom>
        </p:spPr>
      </p:pic>
      <p:sp>
        <p:nvSpPr>
          <p:cNvPr id="2" name="Title 1">
            <a:extLst>
              <a:ext uri="{FF2B5EF4-FFF2-40B4-BE49-F238E27FC236}">
                <a16:creationId xmlns:a16="http://schemas.microsoft.com/office/drawing/2014/main" id="{B5B541B5-A22F-430E-A856-9D9EC6DA8FDB}"/>
              </a:ext>
            </a:extLst>
          </p:cNvPr>
          <p:cNvSpPr>
            <a:spLocks noGrp="1"/>
          </p:cNvSpPr>
          <p:nvPr>
            <p:ph type="title"/>
          </p:nvPr>
        </p:nvSpPr>
        <p:spPr>
          <a:xfrm>
            <a:off x="482601" y="799418"/>
            <a:ext cx="5613398" cy="2929357"/>
          </a:xfrm>
        </p:spPr>
        <p:txBody>
          <a:bodyPr anchor="t">
            <a:normAutofit fontScale="90000"/>
          </a:bodyPr>
          <a:lstStyle/>
          <a:p>
            <a:r>
              <a:rPr lang="en-US" dirty="0">
                <a:solidFill>
                  <a:srgbClr val="FFFFFF"/>
                </a:solidFill>
              </a:rPr>
              <a:t>Lightning Strike Berserker</a:t>
            </a:r>
            <a:endParaRPr lang="en-AU" dirty="0">
              <a:solidFill>
                <a:srgbClr val="FFFFFF"/>
              </a:solidFill>
            </a:endParaRPr>
          </a:p>
        </p:txBody>
      </p:sp>
      <p:cxnSp>
        <p:nvCxnSpPr>
          <p:cNvPr id="25" name="Straight Connector 24">
            <a:extLst>
              <a:ext uri="{FF2B5EF4-FFF2-40B4-BE49-F238E27FC236}">
                <a16:creationId xmlns:a16="http://schemas.microsoft.com/office/drawing/2014/main" id="{6108BD3D-CFD0-4A15-ACF6-EBC254CD7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5E3892AC-C145-4281-8169-5A53220C9B1A}"/>
              </a:ext>
            </a:extLst>
          </p:cNvPr>
          <p:cNvSpPr>
            <a:spLocks noGrp="1"/>
          </p:cNvSpPr>
          <p:nvPr>
            <p:ph idx="1"/>
          </p:nvPr>
        </p:nvSpPr>
        <p:spPr>
          <a:xfrm>
            <a:off x="8098971" y="799418"/>
            <a:ext cx="4013280" cy="2372990"/>
          </a:xfrm>
        </p:spPr>
        <p:txBody>
          <a:bodyPr anchor="b">
            <a:normAutofit/>
          </a:bodyPr>
          <a:lstStyle/>
          <a:p>
            <a:pPr>
              <a:lnSpc>
                <a:spcPct val="90000"/>
              </a:lnSpc>
            </a:pPr>
            <a:r>
              <a:rPr lang="en-US" sz="1800" dirty="0">
                <a:solidFill>
                  <a:srgbClr val="FFFFFF"/>
                </a:solidFill>
              </a:rPr>
              <a:t>Sometimes the best defense is a good offense. Dead enemies don’t hit back.</a:t>
            </a:r>
          </a:p>
          <a:p>
            <a:pPr>
              <a:lnSpc>
                <a:spcPct val="90000"/>
              </a:lnSpc>
            </a:pPr>
            <a:r>
              <a:rPr lang="en-US" sz="1800" dirty="0">
                <a:solidFill>
                  <a:srgbClr val="FFFFFF"/>
                </a:solidFill>
              </a:rPr>
              <a:t>Berserker provides incredible attack speed and damage scaling.</a:t>
            </a:r>
          </a:p>
          <a:p>
            <a:pPr>
              <a:lnSpc>
                <a:spcPct val="90000"/>
              </a:lnSpc>
            </a:pPr>
            <a:r>
              <a:rPr lang="en-US" sz="1800" dirty="0">
                <a:solidFill>
                  <a:srgbClr val="FFFFFF"/>
                </a:solidFill>
              </a:rPr>
              <a:t>Streamer </a:t>
            </a:r>
            <a:r>
              <a:rPr lang="en-US" sz="1800" dirty="0" err="1">
                <a:solidFill>
                  <a:srgbClr val="FFFFFF"/>
                </a:solidFill>
              </a:rPr>
              <a:t>KobeBlackMamba</a:t>
            </a:r>
            <a:r>
              <a:rPr lang="en-US" sz="1800" dirty="0">
                <a:solidFill>
                  <a:srgbClr val="FFFFFF"/>
                </a:solidFill>
              </a:rPr>
              <a:t> has produced a guide on this, or you can check out </a:t>
            </a:r>
            <a:r>
              <a:rPr lang="en-US" sz="1800" dirty="0" err="1">
                <a:solidFill>
                  <a:srgbClr val="FFFFFF"/>
                </a:solidFill>
              </a:rPr>
              <a:t>poe.ninja’s</a:t>
            </a:r>
            <a:r>
              <a:rPr lang="en-US" sz="1800" dirty="0">
                <a:solidFill>
                  <a:srgbClr val="FFFFFF"/>
                </a:solidFill>
              </a:rPr>
              <a:t> archives for 3.16</a:t>
            </a:r>
            <a:endParaRPr lang="en-AU" sz="1800" dirty="0">
              <a:solidFill>
                <a:srgbClr val="FFFFFF"/>
              </a:solidFill>
            </a:endParaRPr>
          </a:p>
        </p:txBody>
      </p:sp>
      <p:cxnSp>
        <p:nvCxnSpPr>
          <p:cNvPr id="27" name="Straight Connector 26">
            <a:extLst>
              <a:ext uri="{FF2B5EF4-FFF2-40B4-BE49-F238E27FC236}">
                <a16:creationId xmlns:a16="http://schemas.microsoft.com/office/drawing/2014/main" id="{DB2019E5-6C31-4640-A135-6BBA7FFCF6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3535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C34B9DE3-1715-4EE3-99FA-C9BC12F5D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70BB419-96A4-4E23-8C78-AFAA622A081E}"/>
              </a:ext>
            </a:extLst>
          </p:cNvPr>
          <p:cNvPicPr>
            <a:picLocks noChangeAspect="1"/>
          </p:cNvPicPr>
          <p:nvPr/>
        </p:nvPicPr>
        <p:blipFill rotWithShape="1">
          <a:blip r:embed="rId2">
            <a:alphaModFix amt="40000"/>
          </a:blip>
          <a:srcRect t="17259" r="-1" b="-1"/>
          <a:stretch/>
        </p:blipFill>
        <p:spPr>
          <a:xfrm>
            <a:off x="20" y="10"/>
            <a:ext cx="12188932" cy="6857990"/>
          </a:xfrm>
          <a:prstGeom prst="rect">
            <a:avLst/>
          </a:prstGeom>
        </p:spPr>
      </p:pic>
      <p:sp>
        <p:nvSpPr>
          <p:cNvPr id="2" name="Title 1">
            <a:extLst>
              <a:ext uri="{FF2B5EF4-FFF2-40B4-BE49-F238E27FC236}">
                <a16:creationId xmlns:a16="http://schemas.microsoft.com/office/drawing/2014/main" id="{C9B904DA-14FB-45F5-9DB9-0C750424BBA4}"/>
              </a:ext>
            </a:extLst>
          </p:cNvPr>
          <p:cNvSpPr>
            <a:spLocks noGrp="1"/>
          </p:cNvSpPr>
          <p:nvPr>
            <p:ph type="title"/>
          </p:nvPr>
        </p:nvSpPr>
        <p:spPr>
          <a:xfrm>
            <a:off x="482601" y="799418"/>
            <a:ext cx="5613398" cy="2929357"/>
          </a:xfrm>
        </p:spPr>
        <p:txBody>
          <a:bodyPr anchor="t">
            <a:normAutofit/>
          </a:bodyPr>
          <a:lstStyle/>
          <a:p>
            <a:r>
              <a:rPr lang="en-US" dirty="0">
                <a:solidFill>
                  <a:srgbClr val="FFFFFF"/>
                </a:solidFill>
              </a:rPr>
              <a:t>Champion Toxic Rain</a:t>
            </a:r>
            <a:endParaRPr lang="en-AU" dirty="0">
              <a:solidFill>
                <a:srgbClr val="FFFFFF"/>
              </a:solidFill>
            </a:endParaRPr>
          </a:p>
        </p:txBody>
      </p:sp>
      <p:cxnSp>
        <p:nvCxnSpPr>
          <p:cNvPr id="40" name="Straight Connector 39">
            <a:extLst>
              <a:ext uri="{FF2B5EF4-FFF2-40B4-BE49-F238E27FC236}">
                <a16:creationId xmlns:a16="http://schemas.microsoft.com/office/drawing/2014/main" id="{6108BD3D-CFD0-4A15-ACF6-EBC254CD7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FE2E5334-16CE-4685-BEC7-E72ECF72DEBC}"/>
              </a:ext>
            </a:extLst>
          </p:cNvPr>
          <p:cNvSpPr>
            <a:spLocks noGrp="1"/>
          </p:cNvSpPr>
          <p:nvPr>
            <p:ph idx="1"/>
          </p:nvPr>
        </p:nvSpPr>
        <p:spPr>
          <a:xfrm>
            <a:off x="6223518" y="3284377"/>
            <a:ext cx="5406152" cy="2744080"/>
          </a:xfrm>
        </p:spPr>
        <p:txBody>
          <a:bodyPr anchor="b">
            <a:normAutofit fontScale="92500" lnSpcReduction="10000"/>
          </a:bodyPr>
          <a:lstStyle/>
          <a:p>
            <a:pPr algn="r"/>
            <a:r>
              <a:rPr lang="en-US" sz="2000" dirty="0">
                <a:solidFill>
                  <a:srgbClr val="FFFFFF"/>
                </a:solidFill>
              </a:rPr>
              <a:t>The right side video covered something more experimental, Champion played as a physical damage archer.</a:t>
            </a:r>
          </a:p>
          <a:p>
            <a:pPr algn="r"/>
            <a:r>
              <a:rPr lang="en-US" sz="2000" dirty="0">
                <a:solidFill>
                  <a:srgbClr val="FFFFFF"/>
                </a:solidFill>
              </a:rPr>
              <a:t>However, Champion Toxic Rain was the second best performing build early in 3.16 and still looks excellent despite the nerfs.</a:t>
            </a:r>
          </a:p>
          <a:p>
            <a:pPr algn="r"/>
            <a:r>
              <a:rPr lang="en-US" sz="2000" dirty="0">
                <a:solidFill>
                  <a:srgbClr val="FFFFFF"/>
                </a:solidFill>
              </a:rPr>
              <a:t>Do expect to hit a damage ceiling. You are tough enough to endure against bosses but might take a while to whittle them down.</a:t>
            </a:r>
            <a:endParaRPr lang="en-AU" sz="2000" dirty="0">
              <a:solidFill>
                <a:srgbClr val="FFFFFF"/>
              </a:solidFill>
            </a:endParaRPr>
          </a:p>
        </p:txBody>
      </p:sp>
      <p:cxnSp>
        <p:nvCxnSpPr>
          <p:cNvPr id="42" name="Straight Connector 41">
            <a:extLst>
              <a:ext uri="{FF2B5EF4-FFF2-40B4-BE49-F238E27FC236}">
                <a16:creationId xmlns:a16="http://schemas.microsoft.com/office/drawing/2014/main" id="{DB2019E5-6C31-4640-A135-6BBA7FFCF6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3870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C34B9DE3-1715-4EE3-99FA-C9BC12F5D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70BB419-96A4-4E23-8C78-AFAA622A081E}"/>
              </a:ext>
            </a:extLst>
          </p:cNvPr>
          <p:cNvPicPr>
            <a:picLocks noChangeAspect="1"/>
          </p:cNvPicPr>
          <p:nvPr/>
        </p:nvPicPr>
        <p:blipFill rotWithShape="1">
          <a:blip r:embed="rId2">
            <a:alphaModFix amt="32000"/>
            <a:extLst>
              <a:ext uri="{28A0092B-C50C-407E-A947-70E740481C1C}">
                <a14:useLocalDpi xmlns:a14="http://schemas.microsoft.com/office/drawing/2010/main" val="0"/>
              </a:ext>
            </a:extLst>
          </a:blip>
          <a:srcRect l="4192" r="4192"/>
          <a:stretch/>
        </p:blipFill>
        <p:spPr>
          <a:xfrm>
            <a:off x="20" y="10"/>
            <a:ext cx="12188932" cy="6857990"/>
          </a:xfrm>
          <a:prstGeom prst="rect">
            <a:avLst/>
          </a:prstGeom>
        </p:spPr>
      </p:pic>
      <p:sp>
        <p:nvSpPr>
          <p:cNvPr id="2" name="Title 1">
            <a:extLst>
              <a:ext uri="{FF2B5EF4-FFF2-40B4-BE49-F238E27FC236}">
                <a16:creationId xmlns:a16="http://schemas.microsoft.com/office/drawing/2014/main" id="{C9B904DA-14FB-45F5-9DB9-0C750424BBA4}"/>
              </a:ext>
            </a:extLst>
          </p:cNvPr>
          <p:cNvSpPr>
            <a:spLocks noGrp="1"/>
          </p:cNvSpPr>
          <p:nvPr>
            <p:ph type="title"/>
          </p:nvPr>
        </p:nvSpPr>
        <p:spPr>
          <a:xfrm>
            <a:off x="482601" y="799418"/>
            <a:ext cx="5613398" cy="2929357"/>
          </a:xfrm>
        </p:spPr>
        <p:txBody>
          <a:bodyPr anchor="t">
            <a:normAutofit/>
          </a:bodyPr>
          <a:lstStyle/>
          <a:p>
            <a:r>
              <a:rPr lang="en-US" dirty="0" err="1">
                <a:solidFill>
                  <a:srgbClr val="FFFFFF"/>
                </a:solidFill>
              </a:rPr>
              <a:t>Arakaali’s</a:t>
            </a:r>
            <a:r>
              <a:rPr lang="en-US" dirty="0">
                <a:solidFill>
                  <a:srgbClr val="FFFFFF"/>
                </a:solidFill>
              </a:rPr>
              <a:t> Fang Minions</a:t>
            </a:r>
            <a:endParaRPr lang="en-AU" dirty="0">
              <a:solidFill>
                <a:srgbClr val="FFFFFF"/>
              </a:solidFill>
            </a:endParaRPr>
          </a:p>
        </p:txBody>
      </p:sp>
      <p:cxnSp>
        <p:nvCxnSpPr>
          <p:cNvPr id="40" name="Straight Connector 39">
            <a:extLst>
              <a:ext uri="{FF2B5EF4-FFF2-40B4-BE49-F238E27FC236}">
                <a16:creationId xmlns:a16="http://schemas.microsoft.com/office/drawing/2014/main" id="{6108BD3D-CFD0-4A15-ACF6-EBC254CD7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FE2E5334-16CE-4685-BEC7-E72ECF72DEBC}"/>
              </a:ext>
            </a:extLst>
          </p:cNvPr>
          <p:cNvSpPr>
            <a:spLocks noGrp="1"/>
          </p:cNvSpPr>
          <p:nvPr>
            <p:ph idx="1"/>
          </p:nvPr>
        </p:nvSpPr>
        <p:spPr>
          <a:xfrm>
            <a:off x="7492482" y="932337"/>
            <a:ext cx="4492250" cy="3322422"/>
          </a:xfrm>
        </p:spPr>
        <p:txBody>
          <a:bodyPr anchor="b">
            <a:normAutofit/>
          </a:bodyPr>
          <a:lstStyle/>
          <a:p>
            <a:pPr algn="r"/>
            <a:r>
              <a:rPr lang="en-US" sz="2000" dirty="0">
                <a:solidFill>
                  <a:srgbClr val="FFFFFF"/>
                </a:solidFill>
              </a:rPr>
              <a:t>WARNING: This ABSOLUTELY requires a ~300c unique (based on day 4 price last league). Only you know whether this is realistic for you or not!</a:t>
            </a:r>
          </a:p>
          <a:p>
            <a:pPr algn="r"/>
            <a:r>
              <a:rPr lang="en-US" sz="2000" dirty="0">
                <a:solidFill>
                  <a:srgbClr val="FFFFFF"/>
                </a:solidFill>
              </a:rPr>
              <a:t>These spiders are little wrecking balls</a:t>
            </a:r>
          </a:p>
          <a:p>
            <a:pPr algn="r"/>
            <a:r>
              <a:rPr lang="en-US" sz="2000" dirty="0">
                <a:solidFill>
                  <a:srgbClr val="FFFFFF"/>
                </a:solidFill>
              </a:rPr>
              <a:t>Incredible top-end scaling options (The Squire) but good without them.</a:t>
            </a:r>
          </a:p>
          <a:p>
            <a:pPr algn="r"/>
            <a:r>
              <a:rPr lang="en-US" sz="2000" dirty="0">
                <a:solidFill>
                  <a:srgbClr val="FFFFFF"/>
                </a:solidFill>
              </a:rPr>
              <a:t>Can be played as Occultist, Necromancer, Guardian and more.</a:t>
            </a:r>
            <a:endParaRPr lang="en-AU" sz="2000" dirty="0">
              <a:solidFill>
                <a:srgbClr val="FFFFFF"/>
              </a:solidFill>
            </a:endParaRPr>
          </a:p>
        </p:txBody>
      </p:sp>
      <p:cxnSp>
        <p:nvCxnSpPr>
          <p:cNvPr id="42" name="Straight Connector 41">
            <a:extLst>
              <a:ext uri="{FF2B5EF4-FFF2-40B4-BE49-F238E27FC236}">
                <a16:creationId xmlns:a16="http://schemas.microsoft.com/office/drawing/2014/main" id="{DB2019E5-6C31-4640-A135-6BBA7FFCF6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7961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C34B9DE3-1715-4EE3-99FA-C9BC12F5D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85DCEF4-9A66-4F8B-BF06-A3D0E75F696B}"/>
              </a:ext>
            </a:extLst>
          </p:cNvPr>
          <p:cNvPicPr>
            <a:picLocks noChangeAspect="1"/>
          </p:cNvPicPr>
          <p:nvPr/>
        </p:nvPicPr>
        <p:blipFill rotWithShape="1">
          <a:blip r:embed="rId2">
            <a:alphaModFix amt="40000"/>
          </a:blip>
          <a:srcRect r="-1" b="15072"/>
          <a:stretch/>
        </p:blipFill>
        <p:spPr>
          <a:xfrm>
            <a:off x="20" y="10"/>
            <a:ext cx="12188932" cy="6857990"/>
          </a:xfrm>
          <a:prstGeom prst="rect">
            <a:avLst/>
          </a:prstGeom>
        </p:spPr>
      </p:pic>
      <p:sp>
        <p:nvSpPr>
          <p:cNvPr id="2" name="Title 1">
            <a:extLst>
              <a:ext uri="{FF2B5EF4-FFF2-40B4-BE49-F238E27FC236}">
                <a16:creationId xmlns:a16="http://schemas.microsoft.com/office/drawing/2014/main" id="{C9B904DA-14FB-45F5-9DB9-0C750424BBA4}"/>
              </a:ext>
            </a:extLst>
          </p:cNvPr>
          <p:cNvSpPr>
            <a:spLocks noGrp="1"/>
          </p:cNvSpPr>
          <p:nvPr>
            <p:ph type="title"/>
          </p:nvPr>
        </p:nvSpPr>
        <p:spPr>
          <a:xfrm>
            <a:off x="482601" y="799418"/>
            <a:ext cx="5613398" cy="2929357"/>
          </a:xfrm>
        </p:spPr>
        <p:txBody>
          <a:bodyPr anchor="t">
            <a:normAutofit/>
          </a:bodyPr>
          <a:lstStyle/>
          <a:p>
            <a:r>
              <a:rPr lang="en-US" dirty="0">
                <a:solidFill>
                  <a:srgbClr val="FFFFFF"/>
                </a:solidFill>
              </a:rPr>
              <a:t>Inquisitor RF</a:t>
            </a:r>
            <a:endParaRPr lang="en-AU" dirty="0">
              <a:solidFill>
                <a:srgbClr val="FFFFFF"/>
              </a:solidFill>
            </a:endParaRPr>
          </a:p>
        </p:txBody>
      </p:sp>
      <p:cxnSp>
        <p:nvCxnSpPr>
          <p:cNvPr id="51" name="Straight Connector 50">
            <a:extLst>
              <a:ext uri="{FF2B5EF4-FFF2-40B4-BE49-F238E27FC236}">
                <a16:creationId xmlns:a16="http://schemas.microsoft.com/office/drawing/2014/main" id="{6108BD3D-CFD0-4A15-ACF6-EBC254CD7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FE2E5334-16CE-4685-BEC7-E72ECF72DEBC}"/>
              </a:ext>
            </a:extLst>
          </p:cNvPr>
          <p:cNvSpPr>
            <a:spLocks noGrp="1"/>
          </p:cNvSpPr>
          <p:nvPr>
            <p:ph idx="1"/>
          </p:nvPr>
        </p:nvSpPr>
        <p:spPr>
          <a:xfrm>
            <a:off x="8153400" y="1504953"/>
            <a:ext cx="3476270" cy="4523504"/>
          </a:xfrm>
        </p:spPr>
        <p:txBody>
          <a:bodyPr anchor="b">
            <a:normAutofit/>
          </a:bodyPr>
          <a:lstStyle/>
          <a:p>
            <a:pPr algn="r">
              <a:lnSpc>
                <a:spcPct val="90000"/>
              </a:lnSpc>
            </a:pPr>
            <a:r>
              <a:rPr lang="en-US" sz="1800" dirty="0">
                <a:solidFill>
                  <a:srgbClr val="FFFFFF"/>
                </a:solidFill>
              </a:rPr>
              <a:t>Righteous Fire Inquisitor was the third best early build in Scourge HC SSF and it’s easy to see why.</a:t>
            </a:r>
          </a:p>
          <a:p>
            <a:pPr algn="r">
              <a:lnSpc>
                <a:spcPct val="90000"/>
              </a:lnSpc>
            </a:pPr>
            <a:r>
              <a:rPr lang="en-US" sz="1800" dirty="0">
                <a:solidFill>
                  <a:srgbClr val="FFFFFF"/>
                </a:solidFill>
              </a:rPr>
              <a:t>Powerful defense and serviceable offense combine into a boss obliterator with a very safe playstyle.</a:t>
            </a:r>
          </a:p>
          <a:p>
            <a:pPr algn="r">
              <a:lnSpc>
                <a:spcPct val="90000"/>
              </a:lnSpc>
            </a:pPr>
            <a:r>
              <a:rPr lang="en-US" sz="1800" dirty="0">
                <a:solidFill>
                  <a:srgbClr val="FFFFFF"/>
                </a:solidFill>
              </a:rPr>
              <a:t>Inquisitor can replenish energy shield and life exceptionally well, making it extremely resilient.</a:t>
            </a:r>
          </a:p>
          <a:p>
            <a:pPr algn="r">
              <a:lnSpc>
                <a:spcPct val="90000"/>
              </a:lnSpc>
            </a:pPr>
            <a:r>
              <a:rPr lang="en-US" sz="1800" dirty="0">
                <a:solidFill>
                  <a:srgbClr val="FFFFFF"/>
                </a:solidFill>
              </a:rPr>
              <a:t>However the playstyle is not for everyone. I don’t enjoy RF so I won’t play it.</a:t>
            </a:r>
            <a:endParaRPr lang="en-AU" sz="1800" dirty="0">
              <a:solidFill>
                <a:srgbClr val="FFFFFF"/>
              </a:solidFill>
            </a:endParaRPr>
          </a:p>
        </p:txBody>
      </p:sp>
      <p:cxnSp>
        <p:nvCxnSpPr>
          <p:cNvPr id="53" name="Straight Connector 52">
            <a:extLst>
              <a:ext uri="{FF2B5EF4-FFF2-40B4-BE49-F238E27FC236}">
                <a16:creationId xmlns:a16="http://schemas.microsoft.com/office/drawing/2014/main" id="{DB2019E5-6C31-4640-A135-6BBA7FFCF6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57999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C34B9DE3-1715-4EE3-99FA-C9BC12F5D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70BB419-96A4-4E23-8C78-AFAA622A081E}"/>
              </a:ext>
            </a:extLst>
          </p:cNvPr>
          <p:cNvPicPr>
            <a:picLocks noChangeAspect="1"/>
          </p:cNvPicPr>
          <p:nvPr/>
        </p:nvPicPr>
        <p:blipFill rotWithShape="1">
          <a:blip r:embed="rId2">
            <a:alphaModFix amt="40000"/>
          </a:blip>
          <a:srcRect t="17259" r="-1" b="-1"/>
          <a:stretch/>
        </p:blipFill>
        <p:spPr>
          <a:xfrm>
            <a:off x="-3048" y="10"/>
            <a:ext cx="12188932" cy="6857990"/>
          </a:xfrm>
          <a:prstGeom prst="rect">
            <a:avLst/>
          </a:prstGeom>
        </p:spPr>
      </p:pic>
      <p:sp>
        <p:nvSpPr>
          <p:cNvPr id="2" name="Title 1">
            <a:extLst>
              <a:ext uri="{FF2B5EF4-FFF2-40B4-BE49-F238E27FC236}">
                <a16:creationId xmlns:a16="http://schemas.microsoft.com/office/drawing/2014/main" id="{C9B904DA-14FB-45F5-9DB9-0C750424BBA4}"/>
              </a:ext>
            </a:extLst>
          </p:cNvPr>
          <p:cNvSpPr>
            <a:spLocks noGrp="1"/>
          </p:cNvSpPr>
          <p:nvPr>
            <p:ph type="title"/>
          </p:nvPr>
        </p:nvSpPr>
        <p:spPr>
          <a:xfrm>
            <a:off x="482601" y="799418"/>
            <a:ext cx="5613398" cy="4285766"/>
          </a:xfrm>
        </p:spPr>
        <p:txBody>
          <a:bodyPr anchor="t">
            <a:normAutofit/>
          </a:bodyPr>
          <a:lstStyle/>
          <a:p>
            <a:r>
              <a:rPr lang="en-US" dirty="0">
                <a:solidFill>
                  <a:srgbClr val="FFFFFF"/>
                </a:solidFill>
              </a:rPr>
              <a:t>Champion, Berserker or Chieftain Spectral Helix</a:t>
            </a:r>
            <a:endParaRPr lang="en-AU" dirty="0">
              <a:solidFill>
                <a:srgbClr val="FFFFFF"/>
              </a:solidFill>
            </a:endParaRPr>
          </a:p>
        </p:txBody>
      </p:sp>
      <p:cxnSp>
        <p:nvCxnSpPr>
          <p:cNvPr id="40" name="Straight Connector 39">
            <a:extLst>
              <a:ext uri="{FF2B5EF4-FFF2-40B4-BE49-F238E27FC236}">
                <a16:creationId xmlns:a16="http://schemas.microsoft.com/office/drawing/2014/main" id="{6108BD3D-CFD0-4A15-ACF6-EBC254CD7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FE2E5334-16CE-4685-BEC7-E72ECF72DEBC}"/>
              </a:ext>
            </a:extLst>
          </p:cNvPr>
          <p:cNvSpPr>
            <a:spLocks noGrp="1"/>
          </p:cNvSpPr>
          <p:nvPr>
            <p:ph idx="1"/>
          </p:nvPr>
        </p:nvSpPr>
        <p:spPr>
          <a:xfrm>
            <a:off x="6792686" y="2155371"/>
            <a:ext cx="4836984" cy="3873086"/>
          </a:xfrm>
        </p:spPr>
        <p:txBody>
          <a:bodyPr anchor="b">
            <a:normAutofit fontScale="92500" lnSpcReduction="10000"/>
          </a:bodyPr>
          <a:lstStyle/>
          <a:p>
            <a:pPr algn="r"/>
            <a:r>
              <a:rPr lang="en-US" sz="2000" dirty="0">
                <a:solidFill>
                  <a:srgbClr val="FFFFFF"/>
                </a:solidFill>
              </a:rPr>
              <a:t>Champion again?</a:t>
            </a:r>
          </a:p>
          <a:p>
            <a:pPr algn="r"/>
            <a:r>
              <a:rPr lang="en-US" sz="2000" dirty="0">
                <a:solidFill>
                  <a:srgbClr val="FFFFFF"/>
                </a:solidFill>
              </a:rPr>
              <a:t>Yes, it’s the best ascendancy in the game.</a:t>
            </a:r>
          </a:p>
          <a:p>
            <a:pPr algn="r"/>
            <a:r>
              <a:rPr lang="en-US" sz="2000" dirty="0">
                <a:solidFill>
                  <a:srgbClr val="FFFFFF"/>
                </a:solidFill>
              </a:rPr>
              <a:t>Spectral Helix offers solid offense and is probably the best attack skill utilizing a melee weapon.</a:t>
            </a:r>
          </a:p>
          <a:p>
            <a:pPr algn="r"/>
            <a:r>
              <a:rPr lang="en-US" sz="2000" dirty="0">
                <a:solidFill>
                  <a:srgbClr val="FFFFFF"/>
                </a:solidFill>
              </a:rPr>
              <a:t>Early on, allocate Resolute Technique.</a:t>
            </a:r>
          </a:p>
          <a:p>
            <a:pPr algn="r"/>
            <a:r>
              <a:rPr lang="en-US" sz="2000" dirty="0">
                <a:solidFill>
                  <a:srgbClr val="FFFFFF"/>
                </a:solidFill>
              </a:rPr>
              <a:t>Once you have serious gear behind you, it’s time to outgrow RT and move into a critical strike build.</a:t>
            </a:r>
          </a:p>
          <a:p>
            <a:pPr algn="r"/>
            <a:r>
              <a:rPr lang="en-US" sz="2000" dirty="0">
                <a:solidFill>
                  <a:srgbClr val="FFFFFF"/>
                </a:solidFill>
              </a:rPr>
              <a:t>Helix is versatile and can be played on different ascendancies too - Berserker (elemental crit) or SSF HC as Chieftain RT.</a:t>
            </a:r>
            <a:endParaRPr lang="en-AU" sz="2000" dirty="0">
              <a:solidFill>
                <a:srgbClr val="FFFFFF"/>
              </a:solidFill>
            </a:endParaRPr>
          </a:p>
        </p:txBody>
      </p:sp>
      <p:cxnSp>
        <p:nvCxnSpPr>
          <p:cNvPr id="42" name="Straight Connector 41">
            <a:extLst>
              <a:ext uri="{FF2B5EF4-FFF2-40B4-BE49-F238E27FC236}">
                <a16:creationId xmlns:a16="http://schemas.microsoft.com/office/drawing/2014/main" id="{DB2019E5-6C31-4640-A135-6BBA7FFCF6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1192433"/>
      </p:ext>
    </p:extLst>
  </p:cSld>
  <p:clrMapOvr>
    <a:masterClrMapping/>
  </p:clrMapOvr>
</p:sld>
</file>

<file path=ppt/theme/theme1.xml><?xml version="1.0" encoding="utf-8"?>
<a:theme xmlns:a="http://schemas.openxmlformats.org/drawingml/2006/main" name="LevelVTI">
  <a:themeElements>
    <a:clrScheme name="AnalogousFromDarkSeedLeftStep">
      <a:dk1>
        <a:srgbClr val="000000"/>
      </a:dk1>
      <a:lt1>
        <a:srgbClr val="FFFFFF"/>
      </a:lt1>
      <a:dk2>
        <a:srgbClr val="1C2431"/>
      </a:dk2>
      <a:lt2>
        <a:srgbClr val="F1F3F0"/>
      </a:lt2>
      <a:accent1>
        <a:srgbClr val="A829E7"/>
      </a:accent1>
      <a:accent2>
        <a:srgbClr val="5529D8"/>
      </a:accent2>
      <a:accent3>
        <a:srgbClr val="2948E7"/>
      </a:accent3>
      <a:accent4>
        <a:srgbClr val="1785D5"/>
      </a:accent4>
      <a:accent5>
        <a:srgbClr val="22BFBF"/>
      </a:accent5>
      <a:accent6>
        <a:srgbClr val="16C67D"/>
      </a:accent6>
      <a:hlink>
        <a:srgbClr val="3897AA"/>
      </a:hlink>
      <a:folHlink>
        <a:srgbClr val="7F7F7F"/>
      </a:folHlink>
    </a:clrScheme>
    <a:fontScheme name="Seaford">
      <a:majorFont>
        <a:latin typeface="Seaford"/>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VTI" id="{64F43929-0387-4D33-907F-72B939BCAF99}" vid="{D804DF84-3298-4A39-BA0E-21F83D68BC2A}"/>
    </a:ext>
  </a:extLst>
</a:theme>
</file>

<file path=docProps/app.xml><?xml version="1.0" encoding="utf-8"?>
<Properties xmlns="http://schemas.openxmlformats.org/officeDocument/2006/extended-properties" xmlns:vt="http://schemas.openxmlformats.org/officeDocument/2006/docPropsVTypes">
  <TotalTime>135</TotalTime>
  <Words>813</Words>
  <Application>Microsoft Office PowerPoint</Application>
  <PresentationFormat>Widescreen</PresentationFormat>
  <Paragraphs>55</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Seaford</vt:lpstr>
      <vt:lpstr>LevelVTI</vt:lpstr>
      <vt:lpstr>Build Ideas 3.17 Left Side/Centre Of Tree</vt:lpstr>
      <vt:lpstr>Determination. Numbers Don’t Lie. Use It.</vt:lpstr>
      <vt:lpstr>Build Around Uniques Note</vt:lpstr>
      <vt:lpstr>POE.Ninja – an invaluable resource</vt:lpstr>
      <vt:lpstr>Lightning Strike Berserker</vt:lpstr>
      <vt:lpstr>Champion Toxic Rain</vt:lpstr>
      <vt:lpstr>Arakaali’s Fang Minions</vt:lpstr>
      <vt:lpstr>Inquisitor RF</vt:lpstr>
      <vt:lpstr>Champion, Berserker or Chieftain Spectral Helix</vt:lpstr>
      <vt:lpstr>Necromancer Absolution</vt:lpstr>
      <vt:lpstr>Ascendant Phys DOT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Ideas 3.17 Leaguestart</dc:title>
  <dc:creator>Andrew Cheeseman</dc:creator>
  <cp:lastModifiedBy>Andrew Cheeseman</cp:lastModifiedBy>
  <cp:revision>4</cp:revision>
  <dcterms:created xsi:type="dcterms:W3CDTF">2022-01-30T07:15:09Z</dcterms:created>
  <dcterms:modified xsi:type="dcterms:W3CDTF">2022-02-01T03:25:43Z</dcterms:modified>
</cp:coreProperties>
</file>