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48" r:id="rId2"/>
  </p:sldMasterIdLst>
  <p:sldIdLst>
    <p:sldId id="256" r:id="rId3"/>
    <p:sldId id="265" r:id="rId4"/>
    <p:sldId id="258" r:id="rId5"/>
    <p:sldId id="264" r:id="rId6"/>
    <p:sldId id="259" r:id="rId7"/>
    <p:sldId id="262" r:id="rId8"/>
    <p:sldId id="260" r:id="rId9"/>
    <p:sldId id="261" r:id="rId10"/>
    <p:sldId id="263" r:id="rId11"/>
    <p:sldId id="267"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A6AE62-393E-48ED-B178-4E6B17731E17}">
          <p14:sldIdLst>
            <p14:sldId id="256"/>
          </p14:sldIdLst>
        </p14:section>
        <p14:section name="Untitled Section" id="{458913AF-443E-4BDB-83D8-410209357048}">
          <p14:sldIdLst>
            <p14:sldId id="265"/>
            <p14:sldId id="258"/>
            <p14:sldId id="264"/>
            <p14:sldId id="259"/>
            <p14:sldId id="262"/>
            <p14:sldId id="260"/>
            <p14:sldId id="261"/>
            <p14:sldId id="263"/>
            <p14:sldId id="267"/>
            <p14:sldId id="2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4/27/2022</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18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26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511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481C-0B34-4A6D-B6D3-EE2C438B1D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E299B94-728C-4F43-B817-7AC60D479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D78B00-BBAC-437D-AE7F-D93FD9331364}"/>
              </a:ext>
            </a:extLst>
          </p:cNvPr>
          <p:cNvSpPr>
            <a:spLocks noGrp="1"/>
          </p:cNvSpPr>
          <p:nvPr>
            <p:ph type="dt" sz="half" idx="10"/>
          </p:nvPr>
        </p:nvSpPr>
        <p:spPr/>
        <p:txBody>
          <a:bodyPr/>
          <a:lstStyle/>
          <a:p>
            <a:fld id="{98C330CF-5E53-40D2-85B4-59388B8EE801}" type="datetimeFigureOut">
              <a:rPr lang="en-AU" smtClean="0"/>
              <a:t>27/04/2022</a:t>
            </a:fld>
            <a:endParaRPr lang="en-AU"/>
          </a:p>
        </p:txBody>
      </p:sp>
      <p:sp>
        <p:nvSpPr>
          <p:cNvPr id="5" name="Footer Placeholder 4">
            <a:extLst>
              <a:ext uri="{FF2B5EF4-FFF2-40B4-BE49-F238E27FC236}">
                <a16:creationId xmlns:a16="http://schemas.microsoft.com/office/drawing/2014/main" id="{DF85AE97-C7E2-49D0-AF11-9FAB40D7B3C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E8899B5-C21E-4ABD-86AE-E0918B1D7F30}"/>
              </a:ext>
            </a:extLst>
          </p:cNvPr>
          <p:cNvSpPr>
            <a:spLocks noGrp="1"/>
          </p:cNvSpPr>
          <p:nvPr>
            <p:ph type="sldNum" sz="quarter" idx="12"/>
          </p:nvPr>
        </p:nvSpPr>
        <p:spPr/>
        <p:txBody>
          <a:bodyPr/>
          <a:lstStyle/>
          <a:p>
            <a:fld id="{0C063CE8-BD17-4568-A8DA-172B9CC33F4B}" type="slidenum">
              <a:rPr lang="en-AU" smtClean="0"/>
              <a:t>‹#›</a:t>
            </a:fld>
            <a:endParaRPr lang="en-AU"/>
          </a:p>
        </p:txBody>
      </p:sp>
    </p:spTree>
    <p:extLst>
      <p:ext uri="{BB962C8B-B14F-4D97-AF65-F5344CB8AC3E}">
        <p14:creationId xmlns:p14="http://schemas.microsoft.com/office/powerpoint/2010/main" val="1018500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F1CE9-8BAF-4819-96DF-F848A6F21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F73CCB8-2B12-4432-910C-4176336AF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67E7497-5C59-4DED-BADF-2E4BC2A522F8}"/>
              </a:ext>
            </a:extLst>
          </p:cNvPr>
          <p:cNvSpPr>
            <a:spLocks noGrp="1"/>
          </p:cNvSpPr>
          <p:nvPr>
            <p:ph type="dt" sz="half" idx="10"/>
          </p:nvPr>
        </p:nvSpPr>
        <p:spPr/>
        <p:txBody>
          <a:bodyPr/>
          <a:lstStyle/>
          <a:p>
            <a:fld id="{98C330CF-5E53-40D2-85B4-59388B8EE801}" type="datetimeFigureOut">
              <a:rPr lang="en-AU" smtClean="0"/>
              <a:t>27/04/2022</a:t>
            </a:fld>
            <a:endParaRPr lang="en-AU"/>
          </a:p>
        </p:txBody>
      </p:sp>
      <p:sp>
        <p:nvSpPr>
          <p:cNvPr id="5" name="Footer Placeholder 4">
            <a:extLst>
              <a:ext uri="{FF2B5EF4-FFF2-40B4-BE49-F238E27FC236}">
                <a16:creationId xmlns:a16="http://schemas.microsoft.com/office/drawing/2014/main" id="{3F13F96E-D238-473E-BC25-357551B6C4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55D303-3B48-4E14-AEE3-D7841C0AF931}"/>
              </a:ext>
            </a:extLst>
          </p:cNvPr>
          <p:cNvSpPr>
            <a:spLocks noGrp="1"/>
          </p:cNvSpPr>
          <p:nvPr>
            <p:ph type="sldNum" sz="quarter" idx="12"/>
          </p:nvPr>
        </p:nvSpPr>
        <p:spPr/>
        <p:txBody>
          <a:bodyPr/>
          <a:lstStyle/>
          <a:p>
            <a:fld id="{0C063CE8-BD17-4568-A8DA-172B9CC33F4B}" type="slidenum">
              <a:rPr lang="en-AU" smtClean="0"/>
              <a:t>‹#›</a:t>
            </a:fld>
            <a:endParaRPr lang="en-AU"/>
          </a:p>
        </p:txBody>
      </p:sp>
    </p:spTree>
    <p:extLst>
      <p:ext uri="{BB962C8B-B14F-4D97-AF65-F5344CB8AC3E}">
        <p14:creationId xmlns:p14="http://schemas.microsoft.com/office/powerpoint/2010/main" val="38306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4/27/2022</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72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24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32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65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28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2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83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4/27/2022</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cap="none" spc="0" baseline="0">
                <a:solidFill>
                  <a:schemeClr val="tx1">
                    <a:tint val="75000"/>
                  </a:schemeClr>
                </a:solidFill>
                <a:latin typeface="+mn-lt"/>
              </a:defRPr>
            </a:lvl1pPr>
          </a:lstStyle>
          <a:p>
            <a:fld id="{82EDB8D0-98ED-4B86-9D5F-E61ADC70144D}" type="datetimeFigureOut">
              <a:rPr lang="en-US" smtClean="0"/>
              <a:pPr/>
              <a:t>4/27/2022</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20590368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509D90-792D-48C3-95FE-1B737C2E3C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787FBB3-754C-456C-B233-55901890F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7F93FC-DB3B-41B2-A2B1-FE53CACAA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330CF-5E53-40D2-85B4-59388B8EE801}" type="datetimeFigureOut">
              <a:rPr lang="en-AU" smtClean="0"/>
              <a:t>27/04/2022</a:t>
            </a:fld>
            <a:endParaRPr lang="en-AU"/>
          </a:p>
        </p:txBody>
      </p:sp>
      <p:sp>
        <p:nvSpPr>
          <p:cNvPr id="5" name="Footer Placeholder 4">
            <a:extLst>
              <a:ext uri="{FF2B5EF4-FFF2-40B4-BE49-F238E27FC236}">
                <a16:creationId xmlns:a16="http://schemas.microsoft.com/office/drawing/2014/main" id="{AC4154DC-3E80-4345-A3EA-A5D93C9A6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83565F3-B69B-4119-AAEF-F2C4E8827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63CE8-BD17-4568-A8DA-172B9CC33F4B}" type="slidenum">
              <a:rPr lang="en-AU" smtClean="0"/>
              <a:t>‹#›</a:t>
            </a:fld>
            <a:endParaRPr lang="en-AU"/>
          </a:p>
        </p:txBody>
      </p:sp>
    </p:spTree>
    <p:extLst>
      <p:ext uri="{BB962C8B-B14F-4D97-AF65-F5344CB8AC3E}">
        <p14:creationId xmlns:p14="http://schemas.microsoft.com/office/powerpoint/2010/main" val="1153913184"/>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8886AE-DF4A-D49C-74F1-BF56DA9EFC46}"/>
              </a:ext>
            </a:extLst>
          </p:cNvPr>
          <p:cNvPicPr>
            <a:picLocks noChangeAspect="1"/>
          </p:cNvPicPr>
          <p:nvPr/>
        </p:nvPicPr>
        <p:blipFill rotWithShape="1">
          <a:blip r:embed="rId2">
            <a:alphaModFix amt="55000"/>
          </a:blip>
          <a:srcRect t="6463" b="8309"/>
          <a:stretch/>
        </p:blipFill>
        <p:spPr>
          <a:xfrm>
            <a:off x="20" y="10"/>
            <a:ext cx="12191980" cy="6857990"/>
          </a:xfrm>
          <a:prstGeom prst="rect">
            <a:avLst/>
          </a:prstGeom>
        </p:spPr>
      </p:pic>
      <p:sp>
        <p:nvSpPr>
          <p:cNvPr id="11" name="Oval 10">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7A8FF-58D1-41F7-AE05-7E413C05A8C4}"/>
              </a:ext>
            </a:extLst>
          </p:cNvPr>
          <p:cNvSpPr>
            <a:spLocks noGrp="1"/>
          </p:cNvSpPr>
          <p:nvPr>
            <p:ph type="ctrTitle"/>
          </p:nvPr>
        </p:nvSpPr>
        <p:spPr>
          <a:xfrm>
            <a:off x="3577192" y="1032483"/>
            <a:ext cx="5037616" cy="2982360"/>
          </a:xfrm>
        </p:spPr>
        <p:txBody>
          <a:bodyPr>
            <a:normAutofit/>
          </a:bodyPr>
          <a:lstStyle/>
          <a:p>
            <a:r>
              <a:rPr lang="en-AU" dirty="0"/>
              <a:t>3.18 </a:t>
            </a:r>
            <a:r>
              <a:rPr lang="en-AU" dirty="0" err="1"/>
              <a:t>wishlist</a:t>
            </a:r>
            <a:endParaRPr lang="en-AU" dirty="0"/>
          </a:p>
        </p:txBody>
      </p:sp>
      <p:sp>
        <p:nvSpPr>
          <p:cNvPr id="3" name="Subtitle 2">
            <a:extLst>
              <a:ext uri="{FF2B5EF4-FFF2-40B4-BE49-F238E27FC236}">
                <a16:creationId xmlns:a16="http://schemas.microsoft.com/office/drawing/2014/main" id="{366BDE03-C36F-4806-B118-CEABE2E2F85C}"/>
              </a:ext>
            </a:extLst>
          </p:cNvPr>
          <p:cNvSpPr>
            <a:spLocks noGrp="1"/>
          </p:cNvSpPr>
          <p:nvPr>
            <p:ph type="subTitle" idx="1"/>
          </p:nvPr>
        </p:nvSpPr>
        <p:spPr>
          <a:xfrm>
            <a:off x="3577192" y="4106918"/>
            <a:ext cx="5037616" cy="1655762"/>
          </a:xfrm>
        </p:spPr>
        <p:txBody>
          <a:bodyPr>
            <a:normAutofit/>
          </a:bodyPr>
          <a:lstStyle/>
          <a:p>
            <a:endParaRPr lang="en-AU" dirty="0"/>
          </a:p>
        </p:txBody>
      </p:sp>
      <p:sp>
        <p:nvSpPr>
          <p:cNvPr id="13" name="Arc 12">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4">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797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340128" y="65315"/>
            <a:ext cx="3739341" cy="1613868"/>
          </a:xfrm>
        </p:spPr>
        <p:txBody>
          <a:bodyPr>
            <a:normAutofit/>
          </a:bodyPr>
          <a:lstStyle/>
          <a:p>
            <a:r>
              <a:rPr lang="en-AU"/>
              <a:t>Bring Back Old Favorites</a:t>
            </a:r>
          </a:p>
        </p:txBody>
      </p:sp>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158620" y="1674681"/>
            <a:ext cx="5286837" cy="3508637"/>
          </a:xfrm>
        </p:spPr>
        <p:txBody>
          <a:bodyPr>
            <a:normAutofit/>
          </a:bodyPr>
          <a:lstStyle/>
          <a:p>
            <a:r>
              <a:rPr lang="en-US" sz="1600" kern="1200" dirty="0">
                <a:latin typeface="Calibri" panose="020F0502020204030204" pitchFamily="34" charset="0"/>
              </a:rPr>
              <a:t>Some items were nerfed for very good reasons… in a different era of the game.</a:t>
            </a:r>
          </a:p>
          <a:p>
            <a:r>
              <a:rPr lang="en-US" sz="1600" kern="1200" dirty="0">
                <a:latin typeface="Calibri" panose="020F0502020204030204" pitchFamily="34" charset="0"/>
              </a:rPr>
              <a:t>Then, the game got power crept past the old legacy items.</a:t>
            </a:r>
          </a:p>
          <a:p>
            <a:r>
              <a:rPr lang="en-US" sz="1600" kern="1200" dirty="0" err="1">
                <a:latin typeface="Calibri" panose="020F0502020204030204" pitchFamily="34" charset="0"/>
              </a:rPr>
              <a:t>Kaom’s</a:t>
            </a:r>
            <a:r>
              <a:rPr lang="en-US" sz="1600" kern="1200" dirty="0">
                <a:latin typeface="Calibri" panose="020F0502020204030204" pitchFamily="34" charset="0"/>
              </a:rPr>
              <a:t> Heart was iconic in an era where Cast When Damage Taken didn’t exist. Legacy </a:t>
            </a:r>
            <a:r>
              <a:rPr lang="en-US" sz="1600" kern="1200" dirty="0" err="1">
                <a:latin typeface="Calibri" panose="020F0502020204030204" pitchFamily="34" charset="0"/>
              </a:rPr>
              <a:t>Kaom’s</a:t>
            </a:r>
            <a:r>
              <a:rPr lang="en-US" sz="1600" kern="1200" dirty="0">
                <a:latin typeface="Calibri" panose="020F0502020204030204" pitchFamily="34" charset="0"/>
              </a:rPr>
              <a:t> would be solid but unspectacular today. Make it Tier 1 rarity (up from the present Tier 2) and restore its old glory.</a:t>
            </a:r>
          </a:p>
          <a:p>
            <a:r>
              <a:rPr lang="en-AU" sz="1600" kern="1200" dirty="0">
                <a:latin typeface="Calibri" panose="020F0502020204030204" pitchFamily="34" charset="0"/>
              </a:rPr>
              <a:t>Same for 80% </a:t>
            </a:r>
            <a:r>
              <a:rPr lang="en-AU" sz="1600" kern="1200" dirty="0" err="1">
                <a:latin typeface="Calibri" panose="020F0502020204030204" pitchFamily="34" charset="0"/>
              </a:rPr>
              <a:t>Loreweave</a:t>
            </a:r>
            <a:r>
              <a:rPr lang="en-AU" sz="1600" kern="1200" dirty="0">
                <a:latin typeface="Calibri" panose="020F0502020204030204" pitchFamily="34" charset="0"/>
              </a:rPr>
              <a:t>, which was powerful in an era where max resists were harder to increase.</a:t>
            </a:r>
          </a:p>
          <a:p>
            <a:r>
              <a:rPr lang="en-AU" sz="1600" dirty="0">
                <a:latin typeface="Calibri" panose="020F0502020204030204" pitchFamily="34" charset="0"/>
              </a:rPr>
              <a:t>These are two iconic items of POE’s past I’d consider safe to bring back.</a:t>
            </a:r>
            <a:endParaRPr lang="en-AU" sz="1600" kern="1200" dirty="0">
              <a:latin typeface="Calibri" panose="020F0502020204030204" pitchFamily="34" charset="0"/>
            </a:endParaRPr>
          </a:p>
        </p:txBody>
      </p:sp>
      <p:pic>
        <p:nvPicPr>
          <p:cNvPr id="10" name="Picture 9">
            <a:extLst>
              <a:ext uri="{FF2B5EF4-FFF2-40B4-BE49-F238E27FC236}">
                <a16:creationId xmlns:a16="http://schemas.microsoft.com/office/drawing/2014/main" id="{F5199826-029D-46DA-AC53-415DFA9BCD86}"/>
              </a:ext>
            </a:extLst>
          </p:cNvPr>
          <p:cNvPicPr>
            <a:picLocks noChangeAspect="1"/>
          </p:cNvPicPr>
          <p:nvPr/>
        </p:nvPicPr>
        <p:blipFill>
          <a:blip r:embed="rId2"/>
          <a:stretch>
            <a:fillRect/>
          </a:stretch>
        </p:blipFill>
        <p:spPr>
          <a:xfrm>
            <a:off x="5445457" y="1471226"/>
            <a:ext cx="6155141" cy="3939289"/>
          </a:xfrm>
          <a:prstGeom prst="rect">
            <a:avLst/>
          </a:prstGeom>
        </p:spPr>
      </p:pic>
    </p:spTree>
    <p:extLst>
      <p:ext uri="{BB962C8B-B14F-4D97-AF65-F5344CB8AC3E}">
        <p14:creationId xmlns:p14="http://schemas.microsoft.com/office/powerpoint/2010/main" val="311418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8051966" y="121298"/>
            <a:ext cx="4140014" cy="1330839"/>
          </a:xfrm>
        </p:spPr>
        <p:txBody>
          <a:bodyPr>
            <a:normAutofit/>
          </a:bodyPr>
          <a:lstStyle/>
          <a:p>
            <a:r>
              <a:rPr lang="en-AU" sz="4000" dirty="0"/>
              <a:t>A Reason To Play Trickster</a:t>
            </a:r>
          </a:p>
        </p:txBody>
      </p:sp>
      <p:pic>
        <p:nvPicPr>
          <p:cNvPr id="9" name="Picture 8">
            <a:extLst>
              <a:ext uri="{FF2B5EF4-FFF2-40B4-BE49-F238E27FC236}">
                <a16:creationId xmlns:a16="http://schemas.microsoft.com/office/drawing/2014/main" id="{8FD52B39-4E65-49AE-A5D1-386A96BB9479}"/>
              </a:ext>
            </a:extLst>
          </p:cNvPr>
          <p:cNvPicPr>
            <a:picLocks noChangeAspect="1"/>
          </p:cNvPicPr>
          <p:nvPr/>
        </p:nvPicPr>
        <p:blipFill rotWithShape="1">
          <a:blip r:embed="rId2">
            <a:extLst>
              <a:ext uri="{28A0092B-C50C-407E-A947-70E740481C1C}">
                <a14:useLocalDpi xmlns:a14="http://schemas.microsoft.com/office/drawing/2010/main" val="0"/>
              </a:ext>
            </a:extLst>
          </a:blip>
          <a:srcRect t="7759" b="7759"/>
          <a:stretch/>
        </p:blipFill>
        <p:spPr>
          <a:xfrm>
            <a:off x="0" y="0"/>
            <a:ext cx="7814611" cy="685798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7642371" y="1638300"/>
            <a:ext cx="4549610" cy="5098402"/>
          </a:xfrm>
        </p:spPr>
        <p:txBody>
          <a:bodyPr>
            <a:normAutofit lnSpcReduction="10000"/>
          </a:bodyPr>
          <a:lstStyle/>
          <a:p>
            <a:r>
              <a:rPr lang="en-AU" sz="2000" dirty="0"/>
              <a:t>This one is harder to fix, as Trickster’s identity – ‘DOT master’ – is shared with many other ascendancies. </a:t>
            </a:r>
          </a:p>
          <a:p>
            <a:r>
              <a:rPr lang="en-AU" sz="2000" dirty="0"/>
              <a:t>Straight buffs to Trickster would just change the problem as players would abandon other DOT-oriented ascendancies. There’s too many DOT-oriented ascendancies.</a:t>
            </a:r>
          </a:p>
          <a:p>
            <a:r>
              <a:rPr lang="en-AU" sz="2000" dirty="0"/>
              <a:t>I had an idea for a different identity for Trickster that I posted a few months back, playing up Harness the Void and making Trickster the elemental conversion ascendancy. The ‘trickster’ concept then comes up in you not knowing what type of damage to prepare for.</a:t>
            </a:r>
          </a:p>
          <a:p>
            <a:r>
              <a:rPr lang="en-AU" sz="2000" dirty="0"/>
              <a:t>The key though is the need for a new identity, whether it is my idea or not.</a:t>
            </a:r>
          </a:p>
        </p:txBody>
      </p:sp>
    </p:spTree>
    <p:extLst>
      <p:ext uri="{BB962C8B-B14F-4D97-AF65-F5344CB8AC3E}">
        <p14:creationId xmlns:p14="http://schemas.microsoft.com/office/powerpoint/2010/main" val="287045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5297762" y="329184"/>
            <a:ext cx="6251110" cy="1783080"/>
          </a:xfrm>
        </p:spPr>
        <p:txBody>
          <a:bodyPr anchor="b">
            <a:normAutofit/>
          </a:bodyPr>
          <a:lstStyle/>
          <a:p>
            <a:r>
              <a:rPr lang="en-AU" sz="5400"/>
              <a:t>Ultimatum Unique Availability</a:t>
            </a:r>
          </a:p>
        </p:txBody>
      </p:sp>
      <p:pic>
        <p:nvPicPr>
          <p:cNvPr id="5" name="Picture 4">
            <a:extLst>
              <a:ext uri="{FF2B5EF4-FFF2-40B4-BE49-F238E27FC236}">
                <a16:creationId xmlns:a16="http://schemas.microsoft.com/office/drawing/2014/main" id="{11BF0489-F2B6-4CD8-9227-39630BE6376A}"/>
              </a:ext>
            </a:extLst>
          </p:cNvPr>
          <p:cNvPicPr>
            <a:picLocks noChangeAspect="1"/>
          </p:cNvPicPr>
          <p:nvPr/>
        </p:nvPicPr>
        <p:blipFill rotWithShape="1">
          <a:blip r:embed="rId2"/>
          <a:srcRect r="3" b="9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5297762" y="2706624"/>
            <a:ext cx="6251110" cy="3767328"/>
          </a:xfrm>
        </p:spPr>
        <p:txBody>
          <a:bodyPr>
            <a:normAutofit/>
          </a:bodyPr>
          <a:lstStyle/>
          <a:p>
            <a:r>
              <a:rPr lang="en-AU" sz="2200" dirty="0"/>
              <a:t>Problem: Some very interesting </a:t>
            </a:r>
            <a:r>
              <a:rPr lang="en-AU" sz="2200" dirty="0" err="1"/>
              <a:t>uniques</a:t>
            </a:r>
            <a:r>
              <a:rPr lang="en-AU" sz="2200" dirty="0"/>
              <a:t> are linked to the currently unavailable Ultimatum content. This is being reworked, and not currently ready.</a:t>
            </a:r>
          </a:p>
          <a:p>
            <a:r>
              <a:rPr lang="en-AU" sz="2200" dirty="0"/>
              <a:t>Solution: Either repeat what was done in Delve, where Incursion and Bestiary unique items were added via a Reliquary Key – or temporarily add these to carefully chosen other content.</a:t>
            </a:r>
          </a:p>
          <a:p>
            <a:r>
              <a:rPr lang="en-AU" sz="2200" dirty="0"/>
              <a:t>I’d like them in Maven’s Invitations, with </a:t>
            </a:r>
            <a:r>
              <a:rPr lang="en-AU" sz="2200" dirty="0" err="1"/>
              <a:t>Hateforge</a:t>
            </a:r>
            <a:r>
              <a:rPr lang="en-AU" sz="2200" dirty="0"/>
              <a:t> available only from The Feared. </a:t>
            </a:r>
          </a:p>
          <a:p>
            <a:r>
              <a:rPr lang="en-AU" sz="2200" dirty="0"/>
              <a:t>But I’d be fine with other means.</a:t>
            </a:r>
          </a:p>
        </p:txBody>
      </p:sp>
    </p:spTree>
    <p:extLst>
      <p:ext uri="{BB962C8B-B14F-4D97-AF65-F5344CB8AC3E}">
        <p14:creationId xmlns:p14="http://schemas.microsoft.com/office/powerpoint/2010/main" val="279245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180" y="1109243"/>
            <a:ext cx="4842710" cy="4842710"/>
            <a:chOff x="1881974" y="1174396"/>
            <a:chExt cx="5290997" cy="5290997"/>
          </a:xfrm>
        </p:grpSpPr>
        <p:sp>
          <p:nvSpPr>
            <p:cNvPr id="21" name="Oval 20">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Oval 23">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270" y="1095407"/>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5644751" y="568517"/>
            <a:ext cx="6161004" cy="886379"/>
          </a:xfrm>
        </p:spPr>
        <p:txBody>
          <a:bodyPr>
            <a:normAutofit/>
          </a:bodyPr>
          <a:lstStyle/>
          <a:p>
            <a:r>
              <a:rPr lang="en-AU">
                <a:solidFill>
                  <a:schemeClr val="bg1"/>
                </a:solidFill>
              </a:rPr>
              <a:t>A Fix For Fortify</a:t>
            </a:r>
          </a:p>
        </p:txBody>
      </p:sp>
      <p:grpSp>
        <p:nvGrpSpPr>
          <p:cNvPr id="26" name="Group 25">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7" name="Freeform: Shape 2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6" name="Picture 5">
            <a:extLst>
              <a:ext uri="{FF2B5EF4-FFF2-40B4-BE49-F238E27FC236}">
                <a16:creationId xmlns:a16="http://schemas.microsoft.com/office/drawing/2014/main" id="{382C38A7-86DC-4752-8560-81E0B244D5F1}"/>
              </a:ext>
            </a:extLst>
          </p:cNvPr>
          <p:cNvPicPr>
            <a:picLocks noChangeAspect="1"/>
          </p:cNvPicPr>
          <p:nvPr/>
        </p:nvPicPr>
        <p:blipFill rotWithShape="1">
          <a:blip r:embed="rId2">
            <a:extLst>
              <a:ext uri="{28A0092B-C50C-407E-A947-70E740481C1C}">
                <a14:useLocalDpi xmlns:a14="http://schemas.microsoft.com/office/drawing/2010/main" val="0"/>
              </a:ext>
            </a:extLst>
          </a:blip>
          <a:srcRect t="151" b="151"/>
          <a:stretch/>
        </p:blipFill>
        <p:spPr>
          <a:xfrm>
            <a:off x="1649077" y="1869072"/>
            <a:ext cx="3217333" cy="3207616"/>
          </a:xfrm>
          <a:prstGeom prst="rect">
            <a:avLst/>
          </a:pr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6234868" y="1820369"/>
            <a:ext cx="5217173" cy="4351338"/>
          </a:xfrm>
        </p:spPr>
        <p:txBody>
          <a:bodyPr>
            <a:normAutofit/>
          </a:bodyPr>
          <a:lstStyle/>
          <a:p>
            <a:r>
              <a:rPr lang="en-AU" sz="1800">
                <a:solidFill>
                  <a:schemeClr val="bg1"/>
                </a:solidFill>
              </a:rPr>
              <a:t>Problem: Fortification stacks are not available when fighting monsters with high Ailment Threshold. The monsters you most need Fortification stacks against are usually bosses – who have high Ailment Threshold. This devalues Fortify, makes the Champion Fortify nodes better than intended and encourages keeping a trash monster alive as a Fortify battery while fighting bosses.</a:t>
            </a:r>
          </a:p>
          <a:p>
            <a:r>
              <a:rPr lang="en-AU" sz="1800">
                <a:solidFill>
                  <a:schemeClr val="bg1"/>
                </a:solidFill>
              </a:rPr>
              <a:t>Solution: When you hit a monster with an Ailment Threshold higher than that of Igna Phoenix (rogue exile with 2.6 million HP and equal ailment threshold in tier 16 maps), Fortify calculations treat its ailment threshold is treated as equal to what Igna Phoenix would have at that monster level and monster rarity.</a:t>
            </a:r>
          </a:p>
        </p:txBody>
      </p:sp>
      <p:grpSp>
        <p:nvGrpSpPr>
          <p:cNvPr id="3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1" name="Freeform: Shape 3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75888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6513788" y="365125"/>
            <a:ext cx="4840010" cy="1807305"/>
          </a:xfrm>
        </p:spPr>
        <p:txBody>
          <a:bodyPr>
            <a:normAutofit/>
          </a:bodyPr>
          <a:lstStyle/>
          <a:p>
            <a:r>
              <a:rPr lang="en-AU"/>
              <a:t>New Sources For Heist Loot</a:t>
            </a:r>
          </a:p>
        </p:txBody>
      </p:sp>
      <p:pic>
        <p:nvPicPr>
          <p:cNvPr id="6" name="Picture 5">
            <a:extLst>
              <a:ext uri="{FF2B5EF4-FFF2-40B4-BE49-F238E27FC236}">
                <a16:creationId xmlns:a16="http://schemas.microsoft.com/office/drawing/2014/main" id="{382C38A7-86DC-4752-8560-81E0B244D5F1}"/>
              </a:ext>
            </a:extLst>
          </p:cNvPr>
          <p:cNvPicPr>
            <a:picLocks noChangeAspect="1"/>
          </p:cNvPicPr>
          <p:nvPr/>
        </p:nvPicPr>
        <p:blipFill rotWithShape="1">
          <a:blip r:embed="rId2"/>
          <a:srcRect l="8651" r="2178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6513788" y="2333297"/>
            <a:ext cx="4840010" cy="3843666"/>
          </a:xfrm>
        </p:spPr>
        <p:txBody>
          <a:bodyPr>
            <a:normAutofit/>
          </a:bodyPr>
          <a:lstStyle/>
          <a:p>
            <a:r>
              <a:rPr lang="en-AU" sz="1300"/>
              <a:t>Every league has exclusive loot you (almost) can’t get elsewhere. </a:t>
            </a:r>
          </a:p>
          <a:p>
            <a:r>
              <a:rPr lang="en-AU" sz="1300"/>
              <a:t>Example, Ritual has Blizzard Crown type bases and uniques.</a:t>
            </a:r>
          </a:p>
          <a:p>
            <a:r>
              <a:rPr lang="en-AU" sz="1300"/>
              <a:t>Problem: Heist just has too many of these making it feel mandatory, and a lot of them are ultra-rare.</a:t>
            </a:r>
          </a:p>
          <a:p>
            <a:r>
              <a:rPr lang="en-AU" sz="1300"/>
              <a:t>Proposed Solution: </a:t>
            </a:r>
          </a:p>
          <a:p>
            <a:r>
              <a:rPr lang="en-AU" sz="1300"/>
              <a:t>1) Keep Dying Anguish in good maps</a:t>
            </a:r>
          </a:p>
          <a:p>
            <a:r>
              <a:rPr lang="en-AU" sz="1300"/>
              <a:t>2) Give Maven’s Invitation: The Atlas a modest chance to drop a Heist curio reward.</a:t>
            </a:r>
          </a:p>
          <a:p>
            <a:r>
              <a:rPr lang="en-AU" sz="1300"/>
              <a:t>Proposed numbers (assumes rare invite): 5% replica unique, 5% experimented base, 5% enchanted chest, 5% enchanted weapon, 5% alt-quality gem</a:t>
            </a:r>
          </a:p>
          <a:p>
            <a:r>
              <a:rPr lang="en-AU" sz="1300"/>
              <a:t>Keep Heist the BEST place to get these. Blueprints still are the only place that let you choose between five rewards, and the only place to get trinkets and curio replacement unique items.</a:t>
            </a:r>
          </a:p>
        </p:txBody>
      </p:sp>
    </p:spTree>
    <p:extLst>
      <p:ext uri="{BB962C8B-B14F-4D97-AF65-F5344CB8AC3E}">
        <p14:creationId xmlns:p14="http://schemas.microsoft.com/office/powerpoint/2010/main" val="232176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7320466" y="609600"/>
            <a:ext cx="4140014" cy="1330839"/>
          </a:xfrm>
        </p:spPr>
        <p:txBody>
          <a:bodyPr>
            <a:normAutofit/>
          </a:bodyPr>
          <a:lstStyle/>
          <a:p>
            <a:r>
              <a:rPr lang="en-AU"/>
              <a:t>Stacked Decks</a:t>
            </a:r>
          </a:p>
        </p:txBody>
      </p:sp>
      <p:pic>
        <p:nvPicPr>
          <p:cNvPr id="9" name="Picture 8">
            <a:extLst>
              <a:ext uri="{FF2B5EF4-FFF2-40B4-BE49-F238E27FC236}">
                <a16:creationId xmlns:a16="http://schemas.microsoft.com/office/drawing/2014/main" id="{8FD52B39-4E65-49AE-A5D1-386A96BB9479}"/>
              </a:ext>
            </a:extLst>
          </p:cNvPr>
          <p:cNvPicPr>
            <a:picLocks noChangeAspect="1"/>
          </p:cNvPicPr>
          <p:nvPr/>
        </p:nvPicPr>
        <p:blipFill rotWithShape="1">
          <a:blip r:embed="rId2"/>
          <a:srcRect t="3669" r="-1" b="367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7320465" y="2194102"/>
            <a:ext cx="4140013" cy="3908586"/>
          </a:xfrm>
        </p:spPr>
        <p:txBody>
          <a:bodyPr>
            <a:normAutofit/>
          </a:bodyPr>
          <a:lstStyle/>
          <a:p>
            <a:r>
              <a:rPr lang="en-AU" sz="1600"/>
              <a:t>Problem: Stacked Decks have too much impact on the trade league economy in the first 96 hours. Most first boss kills come from access tokens (e.g. Maze of the Minotaur maps) sourced from divination cards that come from stacked decks.</a:t>
            </a:r>
          </a:p>
          <a:p>
            <a:r>
              <a:rPr lang="en-AU" sz="1600"/>
              <a:t>Solution: Stacked Decks cannot generate a card until one of these conditions is met:</a:t>
            </a:r>
          </a:p>
          <a:p>
            <a:r>
              <a:rPr lang="en-AU" sz="1600"/>
              <a:t>1) The card has been found in its intended drop location(s) at least 10 times</a:t>
            </a:r>
          </a:p>
          <a:p>
            <a:r>
              <a:rPr lang="en-AU" sz="1600"/>
              <a:t>2) The league is 96 hours old</a:t>
            </a:r>
          </a:p>
          <a:p>
            <a:r>
              <a:rPr lang="en-AU" sz="1600"/>
              <a:t>This preserves the functionality of Stacked Decks mid league and late league, when they are fun.</a:t>
            </a:r>
          </a:p>
        </p:txBody>
      </p:sp>
    </p:spTree>
    <p:extLst>
      <p:ext uri="{BB962C8B-B14F-4D97-AF65-F5344CB8AC3E}">
        <p14:creationId xmlns:p14="http://schemas.microsoft.com/office/powerpoint/2010/main" val="296593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7320463" y="247650"/>
            <a:ext cx="4352029" cy="1647825"/>
          </a:xfrm>
        </p:spPr>
        <p:txBody>
          <a:bodyPr>
            <a:normAutofit/>
          </a:bodyPr>
          <a:lstStyle/>
          <a:p>
            <a:r>
              <a:rPr lang="en-AU" dirty="0"/>
              <a:t>Unique Map Rotation</a:t>
            </a:r>
          </a:p>
        </p:txBody>
      </p:sp>
      <p:pic>
        <p:nvPicPr>
          <p:cNvPr id="9" name="Picture 8">
            <a:extLst>
              <a:ext uri="{FF2B5EF4-FFF2-40B4-BE49-F238E27FC236}">
                <a16:creationId xmlns:a16="http://schemas.microsoft.com/office/drawing/2014/main" id="{8FD52B39-4E65-49AE-A5D1-386A96BB9479}"/>
              </a:ext>
            </a:extLst>
          </p:cNvPr>
          <p:cNvPicPr>
            <a:picLocks noChangeAspect="1"/>
          </p:cNvPicPr>
          <p:nvPr/>
        </p:nvPicPr>
        <p:blipFill rotWithShape="1">
          <a:blip r:embed="rId2">
            <a:extLst>
              <a:ext uri="{28A0092B-C50C-407E-A947-70E740481C1C}">
                <a14:useLocalDpi xmlns:a14="http://schemas.microsoft.com/office/drawing/2010/main" val="0"/>
              </a:ext>
            </a:extLst>
          </a:blip>
          <a:srcRect l="763" r="858" b="-3"/>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7181850" y="1895475"/>
            <a:ext cx="4857749" cy="4791075"/>
          </a:xfrm>
        </p:spPr>
        <p:txBody>
          <a:bodyPr>
            <a:normAutofit fontScale="92500" lnSpcReduction="10000"/>
          </a:bodyPr>
          <a:lstStyle/>
          <a:p>
            <a:r>
              <a:rPr lang="en-AU" sz="2400" dirty="0"/>
              <a:t>Problem: The same unique maps have been on the Atlas since almost forever, with only three changes over the years (HOGM and </a:t>
            </a:r>
            <a:r>
              <a:rPr lang="en-AU" sz="2400" dirty="0" err="1"/>
              <a:t>Perandus</a:t>
            </a:r>
            <a:r>
              <a:rPr lang="en-AU" sz="2400" dirty="0"/>
              <a:t> Manor off, </a:t>
            </a:r>
            <a:r>
              <a:rPr lang="en-AU" sz="2400" dirty="0" err="1"/>
              <a:t>Machinarium</a:t>
            </a:r>
            <a:r>
              <a:rPr lang="en-AU" sz="2400" dirty="0"/>
              <a:t> on). This means Beachhead, the four ‘lesser’ Synth maps and any new maps don’t get a chance to shine.</a:t>
            </a:r>
          </a:p>
          <a:p>
            <a:r>
              <a:rPr lang="en-AU" sz="2400" dirty="0"/>
              <a:t>Solution: Change is as good as a holiday. Shake them up a little. Remove five unique maps from the Atlas and replace them with five others. </a:t>
            </a:r>
          </a:p>
          <a:p>
            <a:r>
              <a:rPr lang="en-AU" sz="2400" dirty="0"/>
              <a:t>Probably best to keep HOGM off the atlas though…</a:t>
            </a:r>
          </a:p>
        </p:txBody>
      </p:sp>
    </p:spTree>
    <p:extLst>
      <p:ext uri="{BB962C8B-B14F-4D97-AF65-F5344CB8AC3E}">
        <p14:creationId xmlns:p14="http://schemas.microsoft.com/office/powerpoint/2010/main" val="241485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7476858" y="199053"/>
            <a:ext cx="4140014" cy="1330839"/>
          </a:xfrm>
        </p:spPr>
        <p:txBody>
          <a:bodyPr>
            <a:normAutofit/>
          </a:bodyPr>
          <a:lstStyle/>
          <a:p>
            <a:r>
              <a:rPr lang="en-AU" sz="3700" dirty="0"/>
              <a:t>A Reason To Equip Non-Omni Amulets</a:t>
            </a:r>
          </a:p>
        </p:txBody>
      </p:sp>
      <p:pic>
        <p:nvPicPr>
          <p:cNvPr id="9" name="Picture 8">
            <a:extLst>
              <a:ext uri="{FF2B5EF4-FFF2-40B4-BE49-F238E27FC236}">
                <a16:creationId xmlns:a16="http://schemas.microsoft.com/office/drawing/2014/main" id="{8FD52B39-4E65-49AE-A5D1-386A96BB9479}"/>
              </a:ext>
            </a:extLst>
          </p:cNvPr>
          <p:cNvPicPr>
            <a:picLocks noChangeAspect="1"/>
          </p:cNvPicPr>
          <p:nvPr/>
        </p:nvPicPr>
        <p:blipFill rotWithShape="1">
          <a:blip r:embed="rId2">
            <a:extLst>
              <a:ext uri="{28A0092B-C50C-407E-A947-70E740481C1C}">
                <a14:useLocalDpi xmlns:a14="http://schemas.microsoft.com/office/drawing/2010/main" val="0"/>
              </a:ext>
            </a:extLst>
          </a:blip>
          <a:srcRect b="344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7165911" y="1940439"/>
            <a:ext cx="5026070" cy="4796263"/>
          </a:xfrm>
        </p:spPr>
        <p:txBody>
          <a:bodyPr>
            <a:normAutofit/>
          </a:bodyPr>
          <a:lstStyle/>
          <a:p>
            <a:r>
              <a:rPr lang="en-AU" sz="2000" dirty="0"/>
              <a:t>Crystallized Omniscience obsoletes all </a:t>
            </a:r>
            <a:r>
              <a:rPr lang="en-AU" sz="2000" dirty="0" err="1"/>
              <a:t>rares</a:t>
            </a:r>
            <a:r>
              <a:rPr lang="en-AU" sz="2000" dirty="0"/>
              <a:t> and all former chase </a:t>
            </a:r>
            <a:r>
              <a:rPr lang="en-AU" sz="2000" dirty="0" err="1"/>
              <a:t>uniques</a:t>
            </a:r>
            <a:r>
              <a:rPr lang="en-AU" sz="2000" dirty="0"/>
              <a:t> (on builds that can use it)</a:t>
            </a:r>
          </a:p>
          <a:p>
            <a:r>
              <a:rPr lang="en-AU" sz="2000" dirty="0"/>
              <a:t>Leadership’s Price, </a:t>
            </a:r>
            <a:r>
              <a:rPr lang="en-AU" sz="2000" dirty="0" err="1"/>
              <a:t>Uul-Netol’s</a:t>
            </a:r>
            <a:r>
              <a:rPr lang="en-AU" sz="2000" dirty="0"/>
              <a:t> Vow, Aul’s Uprising, +2 rare amulets – none are worth considering on elemental builds that scale hit damage.</a:t>
            </a:r>
          </a:p>
          <a:p>
            <a:r>
              <a:rPr lang="en-AU" sz="2000" dirty="0"/>
              <a:t>Making Omni rarer doesn’t change this. Even if it is Saviour rarity (the Saviour appears rarer than even a specific Aul’s Uprising is).</a:t>
            </a:r>
          </a:p>
          <a:p>
            <a:r>
              <a:rPr lang="en-AU" sz="2000" dirty="0"/>
              <a:t>Unless it’s put at a rarity akin to that of specific 2 or 3 mod combinations on Watcher’s Eyes or Precursor’s Emblems. At that point the item practically doesn’t exist.</a:t>
            </a:r>
          </a:p>
        </p:txBody>
      </p:sp>
    </p:spTree>
    <p:extLst>
      <p:ext uri="{BB962C8B-B14F-4D97-AF65-F5344CB8AC3E}">
        <p14:creationId xmlns:p14="http://schemas.microsoft.com/office/powerpoint/2010/main" val="227720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8051966" y="224220"/>
            <a:ext cx="4140014" cy="1330839"/>
          </a:xfrm>
        </p:spPr>
        <p:txBody>
          <a:bodyPr>
            <a:normAutofit/>
          </a:bodyPr>
          <a:lstStyle/>
          <a:p>
            <a:r>
              <a:rPr lang="en-AU" sz="4000" dirty="0"/>
              <a:t>A Limited Future For Archnemesis</a:t>
            </a:r>
          </a:p>
        </p:txBody>
      </p:sp>
      <p:pic>
        <p:nvPicPr>
          <p:cNvPr id="9" name="Picture 8">
            <a:extLst>
              <a:ext uri="{FF2B5EF4-FFF2-40B4-BE49-F238E27FC236}">
                <a16:creationId xmlns:a16="http://schemas.microsoft.com/office/drawing/2014/main" id="{8FD52B39-4E65-49AE-A5D1-386A96BB9479}"/>
              </a:ext>
            </a:extLst>
          </p:cNvPr>
          <p:cNvPicPr>
            <a:picLocks noChangeAspect="1"/>
          </p:cNvPicPr>
          <p:nvPr/>
        </p:nvPicPr>
        <p:blipFill rotWithShape="1">
          <a:blip r:embed="rId2">
            <a:extLst>
              <a:ext uri="{28A0092B-C50C-407E-A947-70E740481C1C}">
                <a14:useLocalDpi xmlns:a14="http://schemas.microsoft.com/office/drawing/2010/main" val="0"/>
              </a:ext>
            </a:extLst>
          </a:blip>
          <a:srcRect l="21696" r="21696" b="11682"/>
          <a:stretch/>
        </p:blipFill>
        <p:spPr>
          <a:xfrm>
            <a:off x="20" y="10"/>
            <a:ext cx="7814611" cy="685798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7642371" y="1670180"/>
            <a:ext cx="4549610" cy="4963600"/>
          </a:xfrm>
        </p:spPr>
        <p:txBody>
          <a:bodyPr>
            <a:normAutofit fontScale="92500" lnSpcReduction="10000"/>
          </a:bodyPr>
          <a:lstStyle/>
          <a:p>
            <a:r>
              <a:rPr lang="en-AU" sz="2000" dirty="0"/>
              <a:t>I liked the fights and hated the inventory </a:t>
            </a:r>
            <a:r>
              <a:rPr lang="en-AU" sz="2000" dirty="0" err="1"/>
              <a:t>tetris</a:t>
            </a:r>
            <a:r>
              <a:rPr lang="en-AU" sz="2000" dirty="0"/>
              <a:t> games.</a:t>
            </a:r>
          </a:p>
          <a:p>
            <a:r>
              <a:rPr lang="en-AU" sz="2000" dirty="0"/>
              <a:t>Keep the former, ditch the latter.</a:t>
            </a:r>
          </a:p>
          <a:p>
            <a:r>
              <a:rPr lang="en-AU" sz="2000" dirty="0"/>
              <a:t>Remove </a:t>
            </a:r>
            <a:r>
              <a:rPr lang="en-AU" sz="2000" dirty="0" err="1"/>
              <a:t>Archnem</a:t>
            </a:r>
            <a:r>
              <a:rPr lang="en-AU" sz="2000" dirty="0"/>
              <a:t> entirely from rollable maps (no 8%). </a:t>
            </a:r>
          </a:p>
          <a:p>
            <a:r>
              <a:rPr lang="en-AU" sz="2000" dirty="0"/>
              <a:t>Add two unique maps dedicated to it.</a:t>
            </a:r>
          </a:p>
          <a:p>
            <a:r>
              <a:rPr lang="en-AU" sz="2000" dirty="0"/>
              <a:t>One would drop like candy (</a:t>
            </a:r>
            <a:r>
              <a:rPr lang="en-AU" sz="2000" dirty="0" err="1"/>
              <a:t>Wurm’s</a:t>
            </a:r>
            <a:r>
              <a:rPr lang="en-AU" sz="2000" dirty="0"/>
              <a:t> </a:t>
            </a:r>
            <a:r>
              <a:rPr lang="en-AU" sz="2000" dirty="0" err="1"/>
              <a:t>Molt</a:t>
            </a:r>
            <a:r>
              <a:rPr lang="en-AU" sz="2000" dirty="0"/>
              <a:t> rarity) and would have four Archnemesis encounters with lower tier Archnemeses. At each of four pillars you could choose between three Archnemesis mods.</a:t>
            </a:r>
          </a:p>
          <a:p>
            <a:r>
              <a:rPr lang="en-AU" sz="2000" dirty="0"/>
              <a:t>The other map would be far rarer (</a:t>
            </a:r>
            <a:r>
              <a:rPr lang="en-AU" sz="2000" dirty="0" err="1"/>
              <a:t>Shavronne’s</a:t>
            </a:r>
            <a:r>
              <a:rPr lang="en-AU" sz="2000" dirty="0"/>
              <a:t> Wrappings tier) and have six Archnemeses, with two of Innocence, </a:t>
            </a:r>
            <a:r>
              <a:rPr lang="en-AU" sz="2000" dirty="0" err="1"/>
              <a:t>Kitava</a:t>
            </a:r>
            <a:r>
              <a:rPr lang="en-AU" sz="2000" dirty="0"/>
              <a:t> and </a:t>
            </a:r>
            <a:r>
              <a:rPr lang="en-AU" sz="2000" dirty="0" err="1"/>
              <a:t>Treant</a:t>
            </a:r>
            <a:r>
              <a:rPr lang="en-AU" sz="2000" dirty="0"/>
              <a:t> guaranteed.</a:t>
            </a:r>
          </a:p>
          <a:p>
            <a:r>
              <a:rPr lang="en-AU" sz="2000" dirty="0"/>
              <a:t>These could be on or off the Atlas in any given league.</a:t>
            </a:r>
          </a:p>
        </p:txBody>
      </p:sp>
    </p:spTree>
    <p:extLst>
      <p:ext uri="{BB962C8B-B14F-4D97-AF65-F5344CB8AC3E}">
        <p14:creationId xmlns:p14="http://schemas.microsoft.com/office/powerpoint/2010/main" val="59747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0EB72-642D-4CBB-ACF8-88A8086FE95C}"/>
              </a:ext>
            </a:extLst>
          </p:cNvPr>
          <p:cNvSpPr>
            <a:spLocks noGrp="1"/>
          </p:cNvSpPr>
          <p:nvPr>
            <p:ph type="title"/>
          </p:nvPr>
        </p:nvSpPr>
        <p:spPr>
          <a:xfrm>
            <a:off x="8051966" y="121298"/>
            <a:ext cx="4140014" cy="1330839"/>
          </a:xfrm>
        </p:spPr>
        <p:txBody>
          <a:bodyPr>
            <a:normAutofit/>
          </a:bodyPr>
          <a:lstStyle/>
          <a:p>
            <a:r>
              <a:rPr lang="en-AU" sz="4000" dirty="0"/>
              <a:t>A Reason To Play Juggernaut</a:t>
            </a:r>
          </a:p>
        </p:txBody>
      </p:sp>
      <p:pic>
        <p:nvPicPr>
          <p:cNvPr id="9" name="Picture 8">
            <a:extLst>
              <a:ext uri="{FF2B5EF4-FFF2-40B4-BE49-F238E27FC236}">
                <a16:creationId xmlns:a16="http://schemas.microsoft.com/office/drawing/2014/main" id="{8FD52B39-4E65-49AE-A5D1-386A96BB9479}"/>
              </a:ext>
            </a:extLst>
          </p:cNvPr>
          <p:cNvPicPr>
            <a:picLocks noChangeAspect="1"/>
          </p:cNvPicPr>
          <p:nvPr/>
        </p:nvPicPr>
        <p:blipFill rotWithShape="1">
          <a:blip r:embed="rId2">
            <a:extLst>
              <a:ext uri="{28A0092B-C50C-407E-A947-70E740481C1C}">
                <a14:useLocalDpi xmlns:a14="http://schemas.microsoft.com/office/drawing/2010/main" val="0"/>
              </a:ext>
            </a:extLst>
          </a:blip>
          <a:srcRect t="5591" b="5591"/>
          <a:stretch/>
        </p:blipFill>
        <p:spPr>
          <a:xfrm>
            <a:off x="20" y="10"/>
            <a:ext cx="7814611" cy="685798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D9B9F9C-8AF0-4859-A4E5-6911A28F5094}"/>
              </a:ext>
            </a:extLst>
          </p:cNvPr>
          <p:cNvSpPr>
            <a:spLocks noGrp="1"/>
          </p:cNvSpPr>
          <p:nvPr>
            <p:ph idx="1"/>
          </p:nvPr>
        </p:nvSpPr>
        <p:spPr>
          <a:xfrm>
            <a:off x="7642371" y="1638300"/>
            <a:ext cx="4549610" cy="5098402"/>
          </a:xfrm>
        </p:spPr>
        <p:txBody>
          <a:bodyPr>
            <a:normAutofit/>
          </a:bodyPr>
          <a:lstStyle/>
          <a:p>
            <a:r>
              <a:rPr lang="en-AU" sz="2000" dirty="0"/>
              <a:t>Worse offensively than Champion, as it should be.</a:t>
            </a:r>
          </a:p>
          <a:p>
            <a:r>
              <a:rPr lang="en-AU" sz="2000" dirty="0"/>
              <a:t>Worse defensively than Champion. 30% aura effect and free Defiance Banner roughly matches Jugg’s Endurance Charge based </a:t>
            </a:r>
            <a:r>
              <a:rPr lang="en-AU" sz="2000" dirty="0" err="1"/>
              <a:t>defenses</a:t>
            </a:r>
            <a:r>
              <a:rPr lang="en-AU" sz="2000" dirty="0"/>
              <a:t>, but Champion gets more and Jugg does not.</a:t>
            </a:r>
          </a:p>
          <a:p>
            <a:r>
              <a:rPr lang="en-AU" sz="2000" dirty="0"/>
              <a:t>Solution:</a:t>
            </a:r>
          </a:p>
          <a:p>
            <a:r>
              <a:rPr lang="en-AU" sz="2000" dirty="0"/>
              <a:t>Give all the Jugg notables some amount of flat HP.</a:t>
            </a:r>
          </a:p>
          <a:p>
            <a:r>
              <a:rPr lang="en-AU" sz="2000" dirty="0"/>
              <a:t>Add some (non-Ascendancy) sources that reward endurance charges with damage. Frenzy and Power charges both have these. These ‘sort of’ exist but grant fire damage in small amounts and aren’t good enough to use.</a:t>
            </a:r>
          </a:p>
        </p:txBody>
      </p:sp>
    </p:spTree>
    <p:extLst>
      <p:ext uri="{BB962C8B-B14F-4D97-AF65-F5344CB8AC3E}">
        <p14:creationId xmlns:p14="http://schemas.microsoft.com/office/powerpoint/2010/main" val="2290363325"/>
      </p:ext>
    </p:extLst>
  </p:cSld>
  <p:clrMapOvr>
    <a:masterClrMapping/>
  </p:clrMapOvr>
</p:sld>
</file>

<file path=ppt/theme/theme1.xml><?xml version="1.0" encoding="utf-8"?>
<a:theme xmlns:a="http://schemas.openxmlformats.org/drawingml/2006/main" name="ShapesVTI">
  <a:themeElements>
    <a:clrScheme name="AnalogousFromDarkSeedLeftStep">
      <a:dk1>
        <a:srgbClr val="000000"/>
      </a:dk1>
      <a:lt1>
        <a:srgbClr val="FFFFFF"/>
      </a:lt1>
      <a:dk2>
        <a:srgbClr val="1C2831"/>
      </a:dk2>
      <a:lt2>
        <a:srgbClr val="F0F3F1"/>
      </a:lt2>
      <a:accent1>
        <a:srgbClr val="C34DB7"/>
      </a:accent1>
      <a:accent2>
        <a:srgbClr val="8C3BB1"/>
      </a:accent2>
      <a:accent3>
        <a:srgbClr val="6D4DC3"/>
      </a:accent3>
      <a:accent4>
        <a:srgbClr val="3F50B3"/>
      </a:accent4>
      <a:accent5>
        <a:srgbClr val="4D90C3"/>
      </a:accent5>
      <a:accent6>
        <a:srgbClr val="3BAFB1"/>
      </a:accent6>
      <a:hlink>
        <a:srgbClr val="3F72BF"/>
      </a:hlink>
      <a:folHlink>
        <a:srgbClr val="7F7F7F"/>
      </a:folHlink>
    </a:clrScheme>
    <a:fontScheme name="Festival">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1118</Words>
  <Application>Microsoft Office PowerPoint</Application>
  <PresentationFormat>Widescreen</PresentationFormat>
  <Paragraphs>58</Paragraphs>
  <Slides>11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Century Gothic</vt:lpstr>
      <vt:lpstr>ShapesVTI</vt:lpstr>
      <vt:lpstr>Office Theme</vt:lpstr>
      <vt:lpstr>3.18 wishlist</vt:lpstr>
      <vt:lpstr>Ultimatum Unique Availability</vt:lpstr>
      <vt:lpstr>A Fix For Fortify</vt:lpstr>
      <vt:lpstr>New Sources For Heist Loot</vt:lpstr>
      <vt:lpstr>Stacked Decks</vt:lpstr>
      <vt:lpstr>Unique Map Rotation</vt:lpstr>
      <vt:lpstr>A Reason To Equip Non-Omni Amulets</vt:lpstr>
      <vt:lpstr>A Limited Future For Archnemesis</vt:lpstr>
      <vt:lpstr>A Reason To Play Juggernaut</vt:lpstr>
      <vt:lpstr>Bring Back Old Favorites</vt:lpstr>
      <vt:lpstr>A Reason To Play Trickster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3.18 wishlist</dc:title>
  <dc:creator>Andrew Cheeseman</dc:creator>
  <cp:lastModifiedBy>Andrew Cheeseman</cp:lastModifiedBy>
  <cp:revision>9</cp:revision>
  <dcterms:created xsi:type="dcterms:W3CDTF">2022-04-27T00:31:14Z</dcterms:created>
  <dcterms:modified xsi:type="dcterms:W3CDTF">2022-04-27T04:45:49Z</dcterms:modified>
</cp:coreProperties>
</file>