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DCF7-6938-888C-0C5F-B26AACB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BA494-E971-4384-879E-793415738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0DF52-5630-AF1E-50C5-3C4125ED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879CE-F77C-1040-792A-F3DE7EA9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0427-BF1D-5877-4FD1-B0FE116C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58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ECD-99F7-F1C4-6435-235D0329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EE686-4958-A186-77C3-F3EE2DEBD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6E797-5924-3A8E-0D59-1F2D5B52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61AC5-C931-E070-854E-47024B72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FA1B1-7CF7-A64D-9DCF-E92ECB05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63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89F07-7071-98B5-715F-D638B0A3C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CAF66-DD6B-0099-E788-82105F613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0F899-B2C4-2B48-7B76-6404AA8E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28A4-B0A8-A0CC-F37F-78D3F296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31D39-7A05-3E50-9589-37CF837C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34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E31F-8781-6F88-BF71-FD3532E8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EE56-472C-A092-E13D-E600C49A0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7124D-7781-81F8-E9EA-B4C4C2D7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804A-0D6C-C35E-A0CA-77AA4F21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26F8A-6A77-A80F-11AD-36E2FFC0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72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C742-3564-F96D-B7D9-095EF928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9B2D7-FD44-5462-8AA8-59EC9593F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868E9-4776-BCB0-45F1-A4B8D155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49951-83E9-C610-5F04-50BE62BA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23F1-729A-81FE-0B6B-0FF7D7DE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68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394D-9DED-6C23-C93B-B6975966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3882-B731-B5BD-4E1E-36B659457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68726-D71C-783C-D31E-9EE903E98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5702D-0668-4CF7-0D59-EDA25BF9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72871-ABBD-7CDE-764D-EF73BED7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B6046-2141-265A-FFCB-D1CDF041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73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A9CC-B23C-3EA5-09DC-BEF967B9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E8BFC-7DF7-A66E-494D-9DDFD3C6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0FFC5-C5A6-03C5-E5D8-6DE6A3991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676F1-FCBF-DC8D-90D9-1247885D1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E6BE5-FD0F-49C9-8F57-72271AC48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71543-E16D-088C-4103-40707976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CB601-9E94-A839-D591-0B079A45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06E2C-8616-6E8D-60E2-92FBF27C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12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58EE-91DE-1C4E-20BB-A509CF10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47A85-B93F-22F7-1851-9DFC9574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4F0BD-E7C7-018E-F2C1-A74B3340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DF4C1-07C9-8DA4-0426-D4C92378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18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B55FE-45EF-7A61-87F1-3AFD51A8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A9AA2-1A48-7CE4-17D0-152A80D0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F811E-58D0-3FFF-FE08-FDB7E689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1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E386-F1B9-2AF6-4BBB-2B38633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65D1-96FB-8BD7-6802-D86D22E4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E526D-B001-7CCC-8816-24421D773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4DDB3-9F98-5C64-842B-965552BC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A17F3-6D30-2347-9DBE-D8BCE9F2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FF23A-B7A4-80E5-5538-4370E3D8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30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F81F-32B4-E3DD-394E-81632AD6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49ECB-EC34-5926-A3B8-B77DF8C40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4CBEC-7698-5256-9E68-B9768F015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B9331-5DDC-577E-D2BC-85967142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D2E91-CCD6-5B38-82CB-6636D15F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C6AA5-2185-B590-DAC8-B136F0AC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23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77CC-763D-12AE-3E4B-777FB8EF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C8D26-4BB9-0E4F-BA08-7C603D41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69BCB-5E67-0653-FFF3-D3F9B1FB0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AE262-2308-4FAC-B671-6AEAE9162325}" type="datetimeFigureOut">
              <a:rPr lang="en-AU" smtClean="0"/>
              <a:t>28/06/2022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8735-FF7A-4D7B-EAB8-DCAA602F7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6A3B-8066-9A19-267C-A2D3C974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3C2F8-1E39-4D98-9BCF-E1E1CFD0AD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456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50C92-FDDE-2FEA-F8B3-6E49EA7A3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48" y="857251"/>
            <a:ext cx="6219582" cy="3160113"/>
          </a:xfrm>
        </p:spPr>
        <p:txBody>
          <a:bodyPr anchor="b">
            <a:noAutofit/>
          </a:bodyPr>
          <a:lstStyle/>
          <a:p>
            <a:r>
              <a:rPr lang="en-AU" sz="9600" b="1" dirty="0">
                <a:solidFill>
                  <a:srgbClr val="FFC000"/>
                </a:solidFill>
              </a:rPr>
              <a:t>How Was It Crafted?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F842B-EB56-E2CC-043B-73294F363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661" y="4800600"/>
            <a:ext cx="5179879" cy="1867198"/>
          </a:xfrm>
        </p:spPr>
        <p:txBody>
          <a:bodyPr anchor="t">
            <a:normAutofit/>
          </a:bodyPr>
          <a:lstStyle/>
          <a:p>
            <a:pPr algn="l"/>
            <a:r>
              <a:rPr lang="en-AU" dirty="0">
                <a:solidFill>
                  <a:srgbClr val="FFFFFF"/>
                </a:solidFill>
              </a:rPr>
              <a:t>Episode 1: </a:t>
            </a:r>
            <a:r>
              <a:rPr lang="en-AU" dirty="0">
                <a:solidFill>
                  <a:srgbClr val="FFFF00"/>
                </a:solidFill>
              </a:rPr>
              <a:t>Sentinel League 3.18</a:t>
            </a:r>
          </a:p>
          <a:p>
            <a:pPr algn="l"/>
            <a:r>
              <a:rPr lang="en-AU" dirty="0">
                <a:solidFill>
                  <a:srgbClr val="FFFFFF"/>
                </a:solidFill>
              </a:rPr>
              <a:t>Triple Incursion Mod, Single Veiled Mod</a:t>
            </a:r>
          </a:p>
          <a:p>
            <a:pPr algn="l"/>
            <a:r>
              <a:rPr lang="en-AU" dirty="0">
                <a:solidFill>
                  <a:srgbClr val="FFFFFF"/>
                </a:solidFill>
              </a:rPr>
              <a:t>Budget: Around 25 Exalts</a:t>
            </a:r>
          </a:p>
          <a:p>
            <a:pPr algn="l"/>
            <a:r>
              <a:rPr lang="en-AU" dirty="0">
                <a:solidFill>
                  <a:srgbClr val="FFFFFF"/>
                </a:solidFill>
              </a:rPr>
              <a:t>Lower Budget Alternatives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27C10-1EC2-8198-89BC-99583827E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4" b="3962"/>
          <a:stretch/>
        </p:blipFill>
        <p:spPr>
          <a:xfrm>
            <a:off x="8118353" y="-1"/>
            <a:ext cx="40741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7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understorm lightning with a dark cloudy sky">
            <a:extLst>
              <a:ext uri="{FF2B5EF4-FFF2-40B4-BE49-F238E27FC236}">
                <a16:creationId xmlns:a16="http://schemas.microsoft.com/office/drawing/2014/main" id="{4FAA2D5D-EECC-1093-7489-D9F42228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8" r="1714" b="-1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27EA8F-F771-44D1-A9DB-FEFBFE6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290F9-807D-D69D-3BB1-34A269B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7" y="203854"/>
            <a:ext cx="4806184" cy="171763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Budget Alternative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584C-6E62-F97F-0B24-AC779BF2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669" y="1876872"/>
            <a:ext cx="2663410" cy="498111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2400" dirty="0"/>
              <a:t>This item will be an Eldritch item eventually. </a:t>
            </a:r>
          </a:p>
          <a:p>
            <a:r>
              <a:rPr lang="en-AU" sz="2400" dirty="0"/>
              <a:t>Make the item Exarch dominant (via use of any Eldritch Ember)</a:t>
            </a:r>
          </a:p>
          <a:p>
            <a:r>
              <a:rPr lang="en-AU" sz="2400" dirty="0"/>
              <a:t>Apply Eldritch Chaos Orbs until the item is ‘good’</a:t>
            </a:r>
          </a:p>
          <a:p>
            <a:r>
              <a:rPr lang="en-AU" sz="2400" dirty="0"/>
              <a:t>This approach cannot ever get veiled mods.</a:t>
            </a:r>
          </a:p>
          <a:p>
            <a:endParaRPr lang="en-AU" sz="24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9D22B-118B-AD5A-32B4-AC7BF600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4716"/>
          <a:stretch/>
        </p:blipFill>
        <p:spPr>
          <a:xfrm>
            <a:off x="8541433" y="1925094"/>
            <a:ext cx="3648189" cy="47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lourful gifts stacked like a cake">
            <a:extLst>
              <a:ext uri="{FF2B5EF4-FFF2-40B4-BE49-F238E27FC236}">
                <a16:creationId xmlns:a16="http://schemas.microsoft.com/office/drawing/2014/main" id="{054F2492-B696-C769-2B7C-F03477098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2500" b="1250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77057-635E-F461-8923-310FB125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2" y="749934"/>
            <a:ext cx="5155261" cy="4072044"/>
          </a:xfrm>
        </p:spPr>
        <p:txBody>
          <a:bodyPr anchor="t">
            <a:normAutofit/>
          </a:bodyPr>
          <a:lstStyle/>
          <a:p>
            <a:r>
              <a:rPr lang="en-AU" sz="4800" b="1" dirty="0" err="1">
                <a:solidFill>
                  <a:srgbClr val="FFFFFF"/>
                </a:solidFill>
              </a:rPr>
              <a:t>Implicits</a:t>
            </a:r>
            <a:br>
              <a:rPr lang="en-AU" sz="4800" b="1" dirty="0">
                <a:solidFill>
                  <a:srgbClr val="FFFFFF"/>
                </a:solidFill>
              </a:rPr>
            </a:br>
            <a:r>
              <a:rPr lang="en-AU" sz="4800" b="1" dirty="0">
                <a:solidFill>
                  <a:srgbClr val="FFFFFF"/>
                </a:solidFill>
              </a:rPr>
              <a:t>The Final</a:t>
            </a:r>
            <a:br>
              <a:rPr lang="en-AU" sz="4800" b="1" dirty="0">
                <a:solidFill>
                  <a:srgbClr val="FFFFFF"/>
                </a:solidFill>
              </a:rPr>
            </a:br>
            <a:r>
              <a:rPr lang="en-AU" sz="4800" b="1" dirty="0">
                <a:solidFill>
                  <a:srgbClr val="FFFFFF"/>
                </a:solidFill>
              </a:rPr>
              <a:t>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F453-5DAA-C729-9F31-91D8A1659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091" y="1586205"/>
            <a:ext cx="5170861" cy="5482352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FFFFFF"/>
                </a:solidFill>
              </a:rPr>
              <a:t>For low tier mods as seen on the original item, this is really easy.</a:t>
            </a:r>
          </a:p>
          <a:p>
            <a:r>
              <a:rPr lang="en-AU" sz="2000" dirty="0">
                <a:solidFill>
                  <a:srgbClr val="FFFFFF"/>
                </a:solidFill>
              </a:rPr>
              <a:t>3.18 made Grand embers and </a:t>
            </a:r>
            <a:r>
              <a:rPr lang="en-AU" sz="2000" dirty="0" err="1">
                <a:solidFill>
                  <a:srgbClr val="FFFFFF"/>
                </a:solidFill>
              </a:rPr>
              <a:t>ichors</a:t>
            </a:r>
            <a:r>
              <a:rPr lang="en-AU" sz="2000" dirty="0">
                <a:solidFill>
                  <a:srgbClr val="FFFFFF"/>
                </a:solidFill>
              </a:rPr>
              <a:t> cheap. Not free, but an exalt buys 50 or so.</a:t>
            </a:r>
          </a:p>
          <a:p>
            <a:r>
              <a:rPr lang="en-AU" sz="2000" dirty="0">
                <a:solidFill>
                  <a:srgbClr val="FFFFFF"/>
                </a:solidFill>
              </a:rPr>
              <a:t>Use those frivolously until content with the results.</a:t>
            </a:r>
          </a:p>
          <a:p>
            <a:r>
              <a:rPr lang="en-AU" sz="2000" dirty="0">
                <a:solidFill>
                  <a:srgbClr val="FFFFFF"/>
                </a:solidFill>
              </a:rPr>
              <a:t>For Exceptional tier (not needed on this item), it’s best to roll the right mod at Grand tier, then use one Exceptional ember/ichor of the other type, then spam Orbs of Conflict. Average cost: 2 Conflicts, 1 Exceptional.</a:t>
            </a:r>
          </a:p>
          <a:p>
            <a:r>
              <a:rPr lang="en-AU" sz="2000" dirty="0">
                <a:solidFill>
                  <a:srgbClr val="FFFFFF"/>
                </a:solidFill>
              </a:rPr>
              <a:t>Exquisite tier is the same, but typically 6 Conflicts.</a:t>
            </a:r>
          </a:p>
          <a:p>
            <a:r>
              <a:rPr lang="en-AU" sz="2000" dirty="0">
                <a:solidFill>
                  <a:srgbClr val="FFFFFF"/>
                </a:solidFill>
              </a:rPr>
              <a:t>Perfect tier, many more. Perhaps 16? Odds not known. I tried to research this last league but simply couldn’t buy enough Conflicts.</a:t>
            </a:r>
          </a:p>
        </p:txBody>
      </p:sp>
    </p:spTree>
    <p:extLst>
      <p:ext uri="{BB962C8B-B14F-4D97-AF65-F5344CB8AC3E}">
        <p14:creationId xmlns:p14="http://schemas.microsoft.com/office/powerpoint/2010/main" val="117097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290F9-807D-D69D-3BB1-34A269B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AU" sz="5400" b="1" dirty="0">
                <a:solidFill>
                  <a:srgbClr val="FFFFFF"/>
                </a:solidFill>
              </a:rPr>
              <a:t>What Makes Up These Gloves?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584C-6E62-F97F-0B24-AC779BF2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rgbClr val="FFFFFF"/>
                </a:solidFill>
              </a:rPr>
              <a:t>Suffix: Incursion hybrid cold res, damage to chilled. Source: Drop only.</a:t>
            </a:r>
          </a:p>
          <a:p>
            <a:r>
              <a:rPr lang="en-AU" sz="2400" dirty="0">
                <a:solidFill>
                  <a:srgbClr val="FFFFFF"/>
                </a:solidFill>
              </a:rPr>
              <a:t>Suffix: Incursion hybrid lightning res, crit v shock. Source: Drop only.</a:t>
            </a:r>
          </a:p>
          <a:p>
            <a:r>
              <a:rPr lang="en-AU" sz="2400" dirty="0">
                <a:solidFill>
                  <a:srgbClr val="FFFFFF"/>
                </a:solidFill>
              </a:rPr>
              <a:t>Suffix: Incursion hybrid fire res, damage to burning. Source: Drop only.</a:t>
            </a:r>
          </a:p>
          <a:p>
            <a:r>
              <a:rPr lang="en-AU" sz="2400" dirty="0">
                <a:solidFill>
                  <a:srgbClr val="FFFFFF"/>
                </a:solidFill>
              </a:rPr>
              <a:t>Prefix: Veiled AOE (+2/8% hybrid). Sources: Aisling Unveil, Veiled Chaos Orb, Drop.</a:t>
            </a:r>
          </a:p>
          <a:p>
            <a:r>
              <a:rPr lang="en-AU" sz="2400" dirty="0">
                <a:solidFill>
                  <a:srgbClr val="FFFFFF"/>
                </a:solidFill>
              </a:rPr>
              <a:t>Prefix: Bench Life. </a:t>
            </a:r>
          </a:p>
          <a:p>
            <a:r>
              <a:rPr lang="en-AU" sz="2400" dirty="0">
                <a:solidFill>
                  <a:srgbClr val="FFFFFF"/>
                </a:solidFill>
              </a:rPr>
              <a:t>Implicit: 31% attack crit (Grand Exarch)</a:t>
            </a:r>
          </a:p>
          <a:p>
            <a:r>
              <a:rPr lang="en-AU" sz="2400" dirty="0">
                <a:solidFill>
                  <a:srgbClr val="FFFFFF"/>
                </a:solidFill>
              </a:rPr>
              <a:t>Implicit: 3% damage per 100 Str (Lesser Eater)</a:t>
            </a:r>
          </a:p>
          <a:p>
            <a:r>
              <a:rPr lang="en-AU" sz="2400" dirty="0">
                <a:solidFill>
                  <a:srgbClr val="FFFFFF"/>
                </a:solidFill>
              </a:rPr>
              <a:t>Ask yourself a question: Which of these are HARDEST to get? Let’s get those first.</a:t>
            </a:r>
          </a:p>
        </p:txBody>
      </p:sp>
    </p:spTree>
    <p:extLst>
      <p:ext uri="{BB962C8B-B14F-4D97-AF65-F5344CB8AC3E}">
        <p14:creationId xmlns:p14="http://schemas.microsoft.com/office/powerpoint/2010/main" val="131407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understorm lightning with a dark cloudy sky">
            <a:extLst>
              <a:ext uri="{FF2B5EF4-FFF2-40B4-BE49-F238E27FC236}">
                <a16:creationId xmlns:a16="http://schemas.microsoft.com/office/drawing/2014/main" id="{4FAA2D5D-EECC-1093-7489-D9F42228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58" r="1714" b="-1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27EA8F-F771-44D1-A9DB-FEFBFE6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290F9-807D-D69D-3BB1-34A269B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7" y="1535820"/>
            <a:ext cx="4806184" cy="171763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Incursion Mod </a:t>
            </a:r>
            <a:r>
              <a:rPr lang="en-US" sz="6000" b="1" dirty="0">
                <a:solidFill>
                  <a:srgbClr val="FFFF00"/>
                </a:solidFill>
              </a:rPr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584C-6E62-F97F-0B24-AC779BF2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047" y="3429000"/>
            <a:ext cx="5764306" cy="292697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2400" dirty="0">
                <a:solidFill>
                  <a:srgbClr val="FFFFFF"/>
                </a:solidFill>
              </a:rPr>
              <a:t>The lightning Incursion suffix can be changed into the fire version by Harvest “Change a modifier that grants a lightning resist into a similar tier fire resist mod”.</a:t>
            </a:r>
          </a:p>
          <a:p>
            <a:r>
              <a:rPr lang="en-AU" sz="2400" dirty="0">
                <a:solidFill>
                  <a:srgbClr val="FFFFFF"/>
                </a:solidFill>
              </a:rPr>
              <a:t>This always works.</a:t>
            </a:r>
          </a:p>
          <a:p>
            <a:r>
              <a:rPr lang="en-AU" sz="2400" dirty="0">
                <a:solidFill>
                  <a:srgbClr val="FFFFFF"/>
                </a:solidFill>
              </a:rPr>
              <a:t>Same applies for the other combinations.</a:t>
            </a:r>
          </a:p>
        </p:txBody>
      </p:sp>
    </p:spTree>
    <p:extLst>
      <p:ext uri="{BB962C8B-B14F-4D97-AF65-F5344CB8AC3E}">
        <p14:creationId xmlns:p14="http://schemas.microsoft.com/office/powerpoint/2010/main" val="191745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57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C3D4-8C87-4696-42AA-7C8D6CFC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171465"/>
            <a:ext cx="10881220" cy="1325563"/>
          </a:xfrm>
        </p:spPr>
        <p:txBody>
          <a:bodyPr>
            <a:normAutofit/>
          </a:bodyPr>
          <a:lstStyle/>
          <a:p>
            <a:r>
              <a:rPr lang="en-AU" sz="5400" b="1" dirty="0"/>
              <a:t>Incursion Mods: Getting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62BF-B5A9-F99C-A5FE-9CB0CC67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51" y="1271981"/>
            <a:ext cx="10515600" cy="4351338"/>
          </a:xfrm>
        </p:spPr>
        <p:txBody>
          <a:bodyPr/>
          <a:lstStyle/>
          <a:p>
            <a:r>
              <a:rPr lang="en-AU" dirty="0"/>
              <a:t>There are no ways to add these later, so we’ll get them first.</a:t>
            </a:r>
          </a:p>
          <a:p>
            <a:r>
              <a:rPr lang="en-AU" dirty="0"/>
              <a:t>In any other league, you would be capped at ONE of these on an item. But </a:t>
            </a:r>
            <a:r>
              <a:rPr lang="en-AU" dirty="0" err="1"/>
              <a:t>Recombinators</a:t>
            </a:r>
            <a:r>
              <a:rPr lang="en-AU" dirty="0"/>
              <a:t> break many checks and balances on crafting.</a:t>
            </a:r>
          </a:p>
          <a:p>
            <a:r>
              <a:rPr lang="en-AU" dirty="0"/>
              <a:t>Start with one-suffix incursion gloves. These drop, or can be made by risky annuls on multi-suffix incursion gloves.</a:t>
            </a:r>
          </a:p>
          <a:p>
            <a:r>
              <a:rPr lang="en-AU" dirty="0" err="1"/>
              <a:t>Benchcraft</a:t>
            </a:r>
            <a:r>
              <a:rPr lang="en-AU" dirty="0"/>
              <a:t> the same </a:t>
            </a:r>
            <a:r>
              <a:rPr lang="en-AU" b="1" dirty="0"/>
              <a:t>non-resist</a:t>
            </a:r>
            <a:r>
              <a:rPr lang="en-AU" dirty="0"/>
              <a:t> mod on each. Recombine.</a:t>
            </a:r>
          </a:p>
          <a:p>
            <a:r>
              <a:rPr lang="en-AU" dirty="0"/>
              <a:t>44% to win. 5% to lose both mods. 51% to lose one.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23A29-3849-2858-E114-0352E85B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539" y="4588532"/>
            <a:ext cx="354563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4DED2-4DE8-9129-1173-086C2783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8532"/>
            <a:ext cx="3545633" cy="2269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D527C3-A6D0-9881-8779-2A5E5EC8E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981" y="4198776"/>
            <a:ext cx="3561019" cy="2675756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6AEA7503-AC45-91D7-C107-066BCB9BD3D4}"/>
              </a:ext>
            </a:extLst>
          </p:cNvPr>
          <p:cNvSpPr/>
          <p:nvPr/>
        </p:nvSpPr>
        <p:spPr>
          <a:xfrm>
            <a:off x="3491675" y="5612031"/>
            <a:ext cx="880844" cy="880844"/>
          </a:xfrm>
          <a:prstGeom prst="plus">
            <a:avLst>
              <a:gd name="adj" fmla="val 4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CFD4F05E-FC48-0D7A-83B2-D5EA08797148}"/>
              </a:ext>
            </a:extLst>
          </p:cNvPr>
          <p:cNvSpPr/>
          <p:nvPr/>
        </p:nvSpPr>
        <p:spPr>
          <a:xfrm>
            <a:off x="7650760" y="5654180"/>
            <a:ext cx="1199625" cy="6878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53C00-EBBB-16DD-ECD1-25C5EFE74936}"/>
              </a:ext>
            </a:extLst>
          </p:cNvPr>
          <p:cNvSpPr txBox="1"/>
          <p:nvPr/>
        </p:nvSpPr>
        <p:spPr>
          <a:xfrm>
            <a:off x="7889361" y="5798032"/>
            <a:ext cx="63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202611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57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A571EA5-DD85-FF82-B5E2-4C984FEA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86" y="3729318"/>
            <a:ext cx="3552013" cy="3128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AC3D4-8C87-4696-42AA-7C8D6CFC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171465"/>
            <a:ext cx="10881220" cy="1325563"/>
          </a:xfrm>
        </p:spPr>
        <p:txBody>
          <a:bodyPr>
            <a:normAutofit/>
          </a:bodyPr>
          <a:lstStyle/>
          <a:p>
            <a:r>
              <a:rPr lang="en-AU" sz="5400" b="1" dirty="0"/>
              <a:t>Incursion Mods: 3 On One Item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62BF-B5A9-F99C-A5FE-9CB0CC67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51" y="1271981"/>
            <a:ext cx="9138057" cy="4351338"/>
          </a:xfrm>
        </p:spPr>
        <p:txBody>
          <a:bodyPr/>
          <a:lstStyle/>
          <a:p>
            <a:r>
              <a:rPr lang="en-AU" dirty="0"/>
              <a:t>Same process, but you start with TWO items that each have TWO incursion mods.</a:t>
            </a:r>
          </a:p>
          <a:p>
            <a:r>
              <a:rPr lang="en-AU" dirty="0"/>
              <a:t>However, this time DO NOT </a:t>
            </a:r>
            <a:r>
              <a:rPr lang="en-AU" dirty="0" err="1"/>
              <a:t>benchcraft</a:t>
            </a:r>
            <a:r>
              <a:rPr lang="en-AU" dirty="0"/>
              <a:t> an additional mod like Dexterity. </a:t>
            </a:r>
          </a:p>
          <a:p>
            <a:r>
              <a:rPr lang="en-AU" dirty="0"/>
              <a:t>Chance to hit: 35%. 50% to get a 2 incursion mod item back, half the ingredients needed to try again.</a:t>
            </a: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CFD4F05E-FC48-0D7A-83B2-D5EA08797148}"/>
              </a:ext>
            </a:extLst>
          </p:cNvPr>
          <p:cNvSpPr/>
          <p:nvPr/>
        </p:nvSpPr>
        <p:spPr>
          <a:xfrm>
            <a:off x="7650760" y="5654180"/>
            <a:ext cx="1199625" cy="6878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53C00-EBBB-16DD-ECD1-25C5EFE74936}"/>
              </a:ext>
            </a:extLst>
          </p:cNvPr>
          <p:cNvSpPr txBox="1"/>
          <p:nvPr/>
        </p:nvSpPr>
        <p:spPr>
          <a:xfrm>
            <a:off x="7889361" y="5798032"/>
            <a:ext cx="63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35%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6CA27-3D72-C23C-0DE7-4FEFB2AAA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71998"/>
            <a:ext cx="3879712" cy="2286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4BD6EA-E7A1-43A9-BA39-AD6E8B1CF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762" y="4571998"/>
            <a:ext cx="3794917" cy="2302534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6AEA7503-AC45-91D7-C107-066BCB9BD3D4}"/>
              </a:ext>
            </a:extLst>
          </p:cNvPr>
          <p:cNvSpPr/>
          <p:nvPr/>
        </p:nvSpPr>
        <p:spPr>
          <a:xfrm>
            <a:off x="3491675" y="5612031"/>
            <a:ext cx="880844" cy="880844"/>
          </a:xfrm>
          <a:prstGeom prst="plus">
            <a:avLst>
              <a:gd name="adj" fmla="val 4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96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3290F9-807D-D69D-3BB1-34A269B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AU" sz="4000" b="1"/>
              <a:t>Fork In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584C-6E62-F97F-0B24-AC779BF2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r>
              <a:rPr lang="en-AU" sz="2200" dirty="0">
                <a:solidFill>
                  <a:schemeClr val="tx1">
                    <a:alpha val="80000"/>
                  </a:schemeClr>
                </a:solidFill>
              </a:rPr>
              <a:t>So far, nothing too expensive.</a:t>
            </a:r>
          </a:p>
          <a:p>
            <a:r>
              <a:rPr lang="en-AU" sz="2200" dirty="0">
                <a:solidFill>
                  <a:schemeClr val="tx1">
                    <a:alpha val="80000"/>
                  </a:schemeClr>
                </a:solidFill>
              </a:rPr>
              <a:t>That’s about to change. </a:t>
            </a:r>
          </a:p>
          <a:p>
            <a:r>
              <a:rPr lang="en-AU" sz="2200" dirty="0">
                <a:solidFill>
                  <a:schemeClr val="tx1">
                    <a:alpha val="80000"/>
                  </a:schemeClr>
                </a:solidFill>
              </a:rPr>
              <a:t>Polish those exalts, it’s time for a 2 exalt step that’s 70% to fail each time.</a:t>
            </a:r>
          </a:p>
          <a:p>
            <a:r>
              <a:rPr lang="en-AU" sz="2200" dirty="0">
                <a:solidFill>
                  <a:schemeClr val="tx1">
                    <a:alpha val="80000"/>
                  </a:schemeClr>
                </a:solidFill>
              </a:rPr>
              <a:t>If that’s too much for your budget, all you need to sacrifice is one mod – the veiled AOE gems/AOE hybrid mod. </a:t>
            </a:r>
          </a:p>
          <a:p>
            <a:r>
              <a:rPr lang="en-AU" sz="2200" dirty="0">
                <a:solidFill>
                  <a:schemeClr val="tx1">
                    <a:alpha val="80000"/>
                  </a:schemeClr>
                </a:solidFill>
              </a:rPr>
              <a:t>We’ll cover the higher budget approach first, then come back to the cheaper option, then return to look at </a:t>
            </a:r>
            <a:r>
              <a:rPr lang="en-AU" sz="2200" dirty="0" err="1">
                <a:solidFill>
                  <a:schemeClr val="tx1">
                    <a:alpha val="80000"/>
                  </a:schemeClr>
                </a:solidFill>
              </a:rPr>
              <a:t>implicits</a:t>
            </a:r>
            <a:r>
              <a:rPr lang="en-AU" sz="2200" dirty="0">
                <a:solidFill>
                  <a:schemeClr val="tx1">
                    <a:alpha val="80000"/>
                  </a:schemeClr>
                </a:solidFill>
              </a:rPr>
              <a:t> which both gloves will need.</a:t>
            </a:r>
          </a:p>
        </p:txBody>
      </p:sp>
    </p:spTree>
    <p:extLst>
      <p:ext uri="{BB962C8B-B14F-4D97-AF65-F5344CB8AC3E}">
        <p14:creationId xmlns:p14="http://schemas.microsoft.com/office/powerpoint/2010/main" val="355683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hunderstorm lightning with a dark cloudy sky">
            <a:extLst>
              <a:ext uri="{FF2B5EF4-FFF2-40B4-BE49-F238E27FC236}">
                <a16:creationId xmlns:a16="http://schemas.microsoft.com/office/drawing/2014/main" id="{4FAA2D5D-EECC-1093-7489-D9F422281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r="1808" b="11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290F9-807D-D69D-3BB1-34A269B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382006" cy="8613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Veiled Mod Reminder</a:t>
            </a:r>
            <a:endParaRPr lang="en-US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584C-6E62-F97F-0B24-AC779BF2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480056"/>
            <a:ext cx="2766553" cy="4153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1800" dirty="0"/>
              <a:t>Before unveiling a mod on an item, </a:t>
            </a:r>
            <a:r>
              <a:rPr lang="en-AU" sz="1800" dirty="0" err="1"/>
              <a:t>benchcraft</a:t>
            </a:r>
            <a:r>
              <a:rPr lang="en-AU" sz="1800" dirty="0"/>
              <a:t> a mod that shares a </a:t>
            </a:r>
            <a:r>
              <a:rPr lang="en-AU" sz="1800" dirty="0" err="1"/>
              <a:t>modgroup</a:t>
            </a:r>
            <a:r>
              <a:rPr lang="en-AU" sz="1800" dirty="0"/>
              <a:t> with an undesired veiled mod. This bans some unwanted mods.</a:t>
            </a:r>
          </a:p>
          <a:p>
            <a:r>
              <a:rPr lang="en-AU" sz="1800" dirty="0"/>
              <a:t>For glove prefixes, you should always block physical to elemental conversion.</a:t>
            </a:r>
          </a:p>
          <a:p>
            <a:r>
              <a:rPr lang="en-AU" sz="1800" dirty="0"/>
              <a:t>Almost doubles your chance to hit that AOE mod!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8672F-8C1C-20ED-E0D5-9609CB72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97" y="3740409"/>
            <a:ext cx="4174928" cy="3117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164EC-C522-8BA2-69E3-61364B6F2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235053"/>
            <a:ext cx="4174928" cy="3622936"/>
          </a:xfrm>
          <a:prstGeom prst="rect">
            <a:avLst/>
          </a:prstGeom>
        </p:spPr>
      </p:pic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970F6315-2311-09A6-65A0-19F342177DE2}"/>
              </a:ext>
            </a:extLst>
          </p:cNvPr>
          <p:cNvSpPr/>
          <p:nvPr/>
        </p:nvSpPr>
        <p:spPr>
          <a:xfrm>
            <a:off x="6963039" y="5170086"/>
            <a:ext cx="1199625" cy="6878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357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herical digital mesh network">
            <a:extLst>
              <a:ext uri="{FF2B5EF4-FFF2-40B4-BE49-F238E27FC236}">
                <a16:creationId xmlns:a16="http://schemas.microsoft.com/office/drawing/2014/main" id="{18FA0CB4-5393-6E1D-2A75-D96A58CCE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4" r="23010" b="475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1BC82-C03D-827C-DF52-86236A9E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08" y="439296"/>
            <a:ext cx="4279567" cy="4125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‘Suffixes Cannot Be Changed’ + Veiled Chaos Orb or Aisling Unveil:</a:t>
            </a:r>
            <a:br>
              <a:rPr lang="en-US" b="1" dirty="0"/>
            </a:br>
            <a:r>
              <a:rPr lang="en-US" b="1" dirty="0"/>
              <a:t>both can work, re-</a:t>
            </a:r>
            <a:r>
              <a:rPr lang="en-US" b="1" dirty="0" err="1"/>
              <a:t>metamod</a:t>
            </a:r>
            <a:r>
              <a:rPr lang="en-US" b="1" dirty="0"/>
              <a:t> on fail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39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1BC82-C03D-827C-DF52-86236A9E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Dealing With The Six Mod Case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3244E4-66E5-7265-6BC2-52027AFB0B91}"/>
              </a:ext>
            </a:extLst>
          </p:cNvPr>
          <p:cNvSpPr txBox="1"/>
          <p:nvPr/>
        </p:nvSpPr>
        <p:spPr>
          <a:xfrm>
            <a:off x="1392667" y="2398957"/>
            <a:ext cx="9406666" cy="352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One time in twelve, veiled chaos orbs will roll 6 mods. This is bad. It prevents recrafting Suffixes Can’t Be Changed.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If we aren’t happy with the item at this point, we can use Harvest “Reforge an item, keeping all suffixes”.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This has an 11 in 12 chance to fix the problem.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If not – it’s time for another of the same Harvest craft.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0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775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How Was It Crafted?</vt:lpstr>
      <vt:lpstr>What Makes Up These Gloves?</vt:lpstr>
      <vt:lpstr>Incursion Mod Reminder</vt:lpstr>
      <vt:lpstr>Incursion Mods: Getting 2</vt:lpstr>
      <vt:lpstr>Incursion Mods: 3 On One Item</vt:lpstr>
      <vt:lpstr>Fork In The Road</vt:lpstr>
      <vt:lpstr>Veiled Mod Reminder</vt:lpstr>
      <vt:lpstr>‘Suffixes Cannot Be Changed’ + Veiled Chaos Orb or Aisling Unveil: both can work, re-metamod on fail</vt:lpstr>
      <vt:lpstr>Dealing With The Six Mod Case</vt:lpstr>
      <vt:lpstr>The Budget Alternative</vt:lpstr>
      <vt:lpstr>Implicits The Final Layer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Was It Crafted?</dc:title>
  <dc:creator>Andrew Cheeseman</dc:creator>
  <cp:lastModifiedBy>Andrew Cheeseman</cp:lastModifiedBy>
  <cp:revision>3</cp:revision>
  <cp:lastPrinted>2022-06-28T10:39:00Z</cp:lastPrinted>
  <dcterms:created xsi:type="dcterms:W3CDTF">2022-06-28T07:37:28Z</dcterms:created>
  <dcterms:modified xsi:type="dcterms:W3CDTF">2022-06-28T10:39:05Z</dcterms:modified>
</cp:coreProperties>
</file>