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308" r:id="rId6"/>
    <p:sldId id="309" r:id="rId7"/>
    <p:sldId id="320" r:id="rId8"/>
    <p:sldId id="334" r:id="rId9"/>
    <p:sldId id="336" r:id="rId10"/>
    <p:sldId id="337" r:id="rId11"/>
    <p:sldId id="322" r:id="rId12"/>
    <p:sldId id="338" r:id="rId13"/>
    <p:sldId id="344" r:id="rId14"/>
    <p:sldId id="323" r:id="rId15"/>
    <p:sldId id="340" r:id="rId16"/>
    <p:sldId id="339" r:id="rId17"/>
    <p:sldId id="321" r:id="rId18"/>
    <p:sldId id="341" r:id="rId19"/>
    <p:sldId id="288" r:id="rId20"/>
    <p:sldId id="342" r:id="rId21"/>
    <p:sldId id="343" r:id="rId22"/>
    <p:sldId id="345" r:id="rId23"/>
    <p:sldId id="34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FF01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89C44C-95EF-4CA2-A03F-C6759F8DE3F0}" v="2" dt="2024-10-29T05:49:12.8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9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9697F-E9E1-FC59-CD55-FAE3F154F5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8BD3EC4-3CF2-8BF6-518D-E4C2BAC05B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F42EC33-83AA-C23C-4531-D531A15E750D}"/>
              </a:ext>
            </a:extLst>
          </p:cNvPr>
          <p:cNvSpPr>
            <a:spLocks noGrp="1"/>
          </p:cNvSpPr>
          <p:nvPr>
            <p:ph type="dt" sz="half" idx="10"/>
          </p:nvPr>
        </p:nvSpPr>
        <p:spPr/>
        <p:txBody>
          <a:bodyPr/>
          <a:lstStyle/>
          <a:p>
            <a:fld id="{C0FB1E5F-6F9D-461A-8924-E94109A9D45D}" type="datetimeFigureOut">
              <a:rPr lang="en-AU" smtClean="0"/>
              <a:t>29/10/2024</a:t>
            </a:fld>
            <a:endParaRPr lang="en-AU"/>
          </a:p>
        </p:txBody>
      </p:sp>
      <p:sp>
        <p:nvSpPr>
          <p:cNvPr id="5" name="Footer Placeholder 4">
            <a:extLst>
              <a:ext uri="{FF2B5EF4-FFF2-40B4-BE49-F238E27FC236}">
                <a16:creationId xmlns:a16="http://schemas.microsoft.com/office/drawing/2014/main" id="{BD89C9B7-8D94-9A35-EE21-C7A8720F51A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BA92706-8AA4-9EA0-319D-973608FE45AB}"/>
              </a:ext>
            </a:extLst>
          </p:cNvPr>
          <p:cNvSpPr>
            <a:spLocks noGrp="1"/>
          </p:cNvSpPr>
          <p:nvPr>
            <p:ph type="sldNum" sz="quarter" idx="12"/>
          </p:nvPr>
        </p:nvSpPr>
        <p:spPr/>
        <p:txBody>
          <a:bodyPr/>
          <a:lstStyle/>
          <a:p>
            <a:fld id="{536C2A94-4B5C-4185-920A-2EE2EA0579B9}" type="slidenum">
              <a:rPr lang="en-AU" smtClean="0"/>
              <a:t>‹#›</a:t>
            </a:fld>
            <a:endParaRPr lang="en-AU"/>
          </a:p>
        </p:txBody>
      </p:sp>
    </p:spTree>
    <p:extLst>
      <p:ext uri="{BB962C8B-B14F-4D97-AF65-F5344CB8AC3E}">
        <p14:creationId xmlns:p14="http://schemas.microsoft.com/office/powerpoint/2010/main" val="1679339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8D23-6B95-12A8-0F81-EF08F1DFB78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9C2C5F8-C6E0-63D4-DF35-F1BC422D4D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DAC84C0-E2E2-70F9-AF8F-5D8CE31F0BA4}"/>
              </a:ext>
            </a:extLst>
          </p:cNvPr>
          <p:cNvSpPr>
            <a:spLocks noGrp="1"/>
          </p:cNvSpPr>
          <p:nvPr>
            <p:ph type="dt" sz="half" idx="10"/>
          </p:nvPr>
        </p:nvSpPr>
        <p:spPr/>
        <p:txBody>
          <a:bodyPr/>
          <a:lstStyle/>
          <a:p>
            <a:fld id="{C0FB1E5F-6F9D-461A-8924-E94109A9D45D}" type="datetimeFigureOut">
              <a:rPr lang="en-AU" smtClean="0"/>
              <a:t>29/10/2024</a:t>
            </a:fld>
            <a:endParaRPr lang="en-AU"/>
          </a:p>
        </p:txBody>
      </p:sp>
      <p:sp>
        <p:nvSpPr>
          <p:cNvPr id="5" name="Footer Placeholder 4">
            <a:extLst>
              <a:ext uri="{FF2B5EF4-FFF2-40B4-BE49-F238E27FC236}">
                <a16:creationId xmlns:a16="http://schemas.microsoft.com/office/drawing/2014/main" id="{A9A64C90-8F99-5144-ED77-0F1B3056E26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E49E664-A922-C552-2B60-77D82934E7CE}"/>
              </a:ext>
            </a:extLst>
          </p:cNvPr>
          <p:cNvSpPr>
            <a:spLocks noGrp="1"/>
          </p:cNvSpPr>
          <p:nvPr>
            <p:ph type="sldNum" sz="quarter" idx="12"/>
          </p:nvPr>
        </p:nvSpPr>
        <p:spPr/>
        <p:txBody>
          <a:bodyPr/>
          <a:lstStyle/>
          <a:p>
            <a:fld id="{536C2A94-4B5C-4185-920A-2EE2EA0579B9}" type="slidenum">
              <a:rPr lang="en-AU" smtClean="0"/>
              <a:t>‹#›</a:t>
            </a:fld>
            <a:endParaRPr lang="en-AU"/>
          </a:p>
        </p:txBody>
      </p:sp>
    </p:spTree>
    <p:extLst>
      <p:ext uri="{BB962C8B-B14F-4D97-AF65-F5344CB8AC3E}">
        <p14:creationId xmlns:p14="http://schemas.microsoft.com/office/powerpoint/2010/main" val="2082525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E1EE1D-FF5E-534B-AE37-112EB05775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88B768F-016E-C9FC-F945-7CD5C1824E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3CF1308-0CA8-D604-7E41-2F4D41B9EA68}"/>
              </a:ext>
            </a:extLst>
          </p:cNvPr>
          <p:cNvSpPr>
            <a:spLocks noGrp="1"/>
          </p:cNvSpPr>
          <p:nvPr>
            <p:ph type="dt" sz="half" idx="10"/>
          </p:nvPr>
        </p:nvSpPr>
        <p:spPr/>
        <p:txBody>
          <a:bodyPr/>
          <a:lstStyle/>
          <a:p>
            <a:fld id="{C0FB1E5F-6F9D-461A-8924-E94109A9D45D}" type="datetimeFigureOut">
              <a:rPr lang="en-AU" smtClean="0"/>
              <a:t>29/10/2024</a:t>
            </a:fld>
            <a:endParaRPr lang="en-AU"/>
          </a:p>
        </p:txBody>
      </p:sp>
      <p:sp>
        <p:nvSpPr>
          <p:cNvPr id="5" name="Footer Placeholder 4">
            <a:extLst>
              <a:ext uri="{FF2B5EF4-FFF2-40B4-BE49-F238E27FC236}">
                <a16:creationId xmlns:a16="http://schemas.microsoft.com/office/drawing/2014/main" id="{FAF2716E-0A23-C380-F0EC-F9E85128002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BD983B7-629D-2ED1-B383-F73605A60C89}"/>
              </a:ext>
            </a:extLst>
          </p:cNvPr>
          <p:cNvSpPr>
            <a:spLocks noGrp="1"/>
          </p:cNvSpPr>
          <p:nvPr>
            <p:ph type="sldNum" sz="quarter" idx="12"/>
          </p:nvPr>
        </p:nvSpPr>
        <p:spPr/>
        <p:txBody>
          <a:bodyPr/>
          <a:lstStyle/>
          <a:p>
            <a:fld id="{536C2A94-4B5C-4185-920A-2EE2EA0579B9}" type="slidenum">
              <a:rPr lang="en-AU" smtClean="0"/>
              <a:t>‹#›</a:t>
            </a:fld>
            <a:endParaRPr lang="en-AU"/>
          </a:p>
        </p:txBody>
      </p:sp>
    </p:spTree>
    <p:extLst>
      <p:ext uri="{BB962C8B-B14F-4D97-AF65-F5344CB8AC3E}">
        <p14:creationId xmlns:p14="http://schemas.microsoft.com/office/powerpoint/2010/main" val="1244023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7EF91-B384-E0AF-4BAC-56E24C8798A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9280610-C250-789D-D366-1AB1347278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4FF0B13-3B9C-2339-64CF-438C51E57286}"/>
              </a:ext>
            </a:extLst>
          </p:cNvPr>
          <p:cNvSpPr>
            <a:spLocks noGrp="1"/>
          </p:cNvSpPr>
          <p:nvPr>
            <p:ph type="dt" sz="half" idx="10"/>
          </p:nvPr>
        </p:nvSpPr>
        <p:spPr/>
        <p:txBody>
          <a:bodyPr/>
          <a:lstStyle/>
          <a:p>
            <a:fld id="{C0FB1E5F-6F9D-461A-8924-E94109A9D45D}" type="datetimeFigureOut">
              <a:rPr lang="en-AU" smtClean="0"/>
              <a:t>29/10/2024</a:t>
            </a:fld>
            <a:endParaRPr lang="en-AU"/>
          </a:p>
        </p:txBody>
      </p:sp>
      <p:sp>
        <p:nvSpPr>
          <p:cNvPr id="5" name="Footer Placeholder 4">
            <a:extLst>
              <a:ext uri="{FF2B5EF4-FFF2-40B4-BE49-F238E27FC236}">
                <a16:creationId xmlns:a16="http://schemas.microsoft.com/office/drawing/2014/main" id="{20027458-D53E-E006-C21F-02D413987AB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3092CD5-9D95-E150-3963-E03293249FF5}"/>
              </a:ext>
            </a:extLst>
          </p:cNvPr>
          <p:cNvSpPr>
            <a:spLocks noGrp="1"/>
          </p:cNvSpPr>
          <p:nvPr>
            <p:ph type="sldNum" sz="quarter" idx="12"/>
          </p:nvPr>
        </p:nvSpPr>
        <p:spPr/>
        <p:txBody>
          <a:bodyPr/>
          <a:lstStyle/>
          <a:p>
            <a:fld id="{536C2A94-4B5C-4185-920A-2EE2EA0579B9}" type="slidenum">
              <a:rPr lang="en-AU" smtClean="0"/>
              <a:t>‹#›</a:t>
            </a:fld>
            <a:endParaRPr lang="en-AU"/>
          </a:p>
        </p:txBody>
      </p:sp>
    </p:spTree>
    <p:extLst>
      <p:ext uri="{BB962C8B-B14F-4D97-AF65-F5344CB8AC3E}">
        <p14:creationId xmlns:p14="http://schemas.microsoft.com/office/powerpoint/2010/main" val="3474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6A0E7-B84F-F1CD-FF55-4AD4E7E7A1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52B7451-10DF-FA8C-00C5-EB3993CDCE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0DAC3E-B2A2-1309-3A19-0600E34F25BC}"/>
              </a:ext>
            </a:extLst>
          </p:cNvPr>
          <p:cNvSpPr>
            <a:spLocks noGrp="1"/>
          </p:cNvSpPr>
          <p:nvPr>
            <p:ph type="dt" sz="half" idx="10"/>
          </p:nvPr>
        </p:nvSpPr>
        <p:spPr/>
        <p:txBody>
          <a:bodyPr/>
          <a:lstStyle/>
          <a:p>
            <a:fld id="{C0FB1E5F-6F9D-461A-8924-E94109A9D45D}" type="datetimeFigureOut">
              <a:rPr lang="en-AU" smtClean="0"/>
              <a:t>29/10/2024</a:t>
            </a:fld>
            <a:endParaRPr lang="en-AU"/>
          </a:p>
        </p:txBody>
      </p:sp>
      <p:sp>
        <p:nvSpPr>
          <p:cNvPr id="5" name="Footer Placeholder 4">
            <a:extLst>
              <a:ext uri="{FF2B5EF4-FFF2-40B4-BE49-F238E27FC236}">
                <a16:creationId xmlns:a16="http://schemas.microsoft.com/office/drawing/2014/main" id="{F8AF5F37-A21C-1413-ECF6-045028EE184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215F143-5DAF-B6A7-C664-DAF6E8A38742}"/>
              </a:ext>
            </a:extLst>
          </p:cNvPr>
          <p:cNvSpPr>
            <a:spLocks noGrp="1"/>
          </p:cNvSpPr>
          <p:nvPr>
            <p:ph type="sldNum" sz="quarter" idx="12"/>
          </p:nvPr>
        </p:nvSpPr>
        <p:spPr/>
        <p:txBody>
          <a:bodyPr/>
          <a:lstStyle/>
          <a:p>
            <a:fld id="{536C2A94-4B5C-4185-920A-2EE2EA0579B9}" type="slidenum">
              <a:rPr lang="en-AU" smtClean="0"/>
              <a:t>‹#›</a:t>
            </a:fld>
            <a:endParaRPr lang="en-AU"/>
          </a:p>
        </p:txBody>
      </p:sp>
    </p:spTree>
    <p:extLst>
      <p:ext uri="{BB962C8B-B14F-4D97-AF65-F5344CB8AC3E}">
        <p14:creationId xmlns:p14="http://schemas.microsoft.com/office/powerpoint/2010/main" val="3990425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84D19-41B0-74AA-063A-FF533962CDD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AFEE214-8872-BCB1-7B45-08DFC3A510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DBA3C6E-6358-94EA-C302-55EC7BCC15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9F13C0F-BE3A-45C5-49D4-3216BD8839E4}"/>
              </a:ext>
            </a:extLst>
          </p:cNvPr>
          <p:cNvSpPr>
            <a:spLocks noGrp="1"/>
          </p:cNvSpPr>
          <p:nvPr>
            <p:ph type="dt" sz="half" idx="10"/>
          </p:nvPr>
        </p:nvSpPr>
        <p:spPr/>
        <p:txBody>
          <a:bodyPr/>
          <a:lstStyle/>
          <a:p>
            <a:fld id="{C0FB1E5F-6F9D-461A-8924-E94109A9D45D}" type="datetimeFigureOut">
              <a:rPr lang="en-AU" smtClean="0"/>
              <a:t>29/10/2024</a:t>
            </a:fld>
            <a:endParaRPr lang="en-AU"/>
          </a:p>
        </p:txBody>
      </p:sp>
      <p:sp>
        <p:nvSpPr>
          <p:cNvPr id="6" name="Footer Placeholder 5">
            <a:extLst>
              <a:ext uri="{FF2B5EF4-FFF2-40B4-BE49-F238E27FC236}">
                <a16:creationId xmlns:a16="http://schemas.microsoft.com/office/drawing/2014/main" id="{019F0E2C-2FB8-2D9B-7147-8BAA3183F5B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01340EC-AF70-A35F-49CB-D5468C90F830}"/>
              </a:ext>
            </a:extLst>
          </p:cNvPr>
          <p:cNvSpPr>
            <a:spLocks noGrp="1"/>
          </p:cNvSpPr>
          <p:nvPr>
            <p:ph type="sldNum" sz="quarter" idx="12"/>
          </p:nvPr>
        </p:nvSpPr>
        <p:spPr/>
        <p:txBody>
          <a:bodyPr/>
          <a:lstStyle/>
          <a:p>
            <a:fld id="{536C2A94-4B5C-4185-920A-2EE2EA0579B9}" type="slidenum">
              <a:rPr lang="en-AU" smtClean="0"/>
              <a:t>‹#›</a:t>
            </a:fld>
            <a:endParaRPr lang="en-AU"/>
          </a:p>
        </p:txBody>
      </p:sp>
    </p:spTree>
    <p:extLst>
      <p:ext uri="{BB962C8B-B14F-4D97-AF65-F5344CB8AC3E}">
        <p14:creationId xmlns:p14="http://schemas.microsoft.com/office/powerpoint/2010/main" val="1797722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1BACA-AA70-93C2-5B6C-53A6D6C3919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5B56D00-160F-74C2-09B2-2C121A757D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8ACF46-84ED-46CD-EA8A-85998D4924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704E112-84BB-C728-2834-7956C21385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BDE50C-642B-86D9-828E-1B36279355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93DACA4-CD4E-626D-9968-78E31EFABF4A}"/>
              </a:ext>
            </a:extLst>
          </p:cNvPr>
          <p:cNvSpPr>
            <a:spLocks noGrp="1"/>
          </p:cNvSpPr>
          <p:nvPr>
            <p:ph type="dt" sz="half" idx="10"/>
          </p:nvPr>
        </p:nvSpPr>
        <p:spPr/>
        <p:txBody>
          <a:bodyPr/>
          <a:lstStyle/>
          <a:p>
            <a:fld id="{C0FB1E5F-6F9D-461A-8924-E94109A9D45D}" type="datetimeFigureOut">
              <a:rPr lang="en-AU" smtClean="0"/>
              <a:t>29/10/2024</a:t>
            </a:fld>
            <a:endParaRPr lang="en-AU"/>
          </a:p>
        </p:txBody>
      </p:sp>
      <p:sp>
        <p:nvSpPr>
          <p:cNvPr id="8" name="Footer Placeholder 7">
            <a:extLst>
              <a:ext uri="{FF2B5EF4-FFF2-40B4-BE49-F238E27FC236}">
                <a16:creationId xmlns:a16="http://schemas.microsoft.com/office/drawing/2014/main" id="{2BB76243-B50E-6E72-C331-820196E6DD8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EFD0EB5-D7AF-C5E6-0BC2-BB073B137414}"/>
              </a:ext>
            </a:extLst>
          </p:cNvPr>
          <p:cNvSpPr>
            <a:spLocks noGrp="1"/>
          </p:cNvSpPr>
          <p:nvPr>
            <p:ph type="sldNum" sz="quarter" idx="12"/>
          </p:nvPr>
        </p:nvSpPr>
        <p:spPr/>
        <p:txBody>
          <a:bodyPr/>
          <a:lstStyle/>
          <a:p>
            <a:fld id="{536C2A94-4B5C-4185-920A-2EE2EA0579B9}" type="slidenum">
              <a:rPr lang="en-AU" smtClean="0"/>
              <a:t>‹#›</a:t>
            </a:fld>
            <a:endParaRPr lang="en-AU"/>
          </a:p>
        </p:txBody>
      </p:sp>
    </p:spTree>
    <p:extLst>
      <p:ext uri="{BB962C8B-B14F-4D97-AF65-F5344CB8AC3E}">
        <p14:creationId xmlns:p14="http://schemas.microsoft.com/office/powerpoint/2010/main" val="263603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81156-E9EB-2F5F-F62D-B5AD7646824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38A8D68-FDEA-AD81-A5F8-436961433190}"/>
              </a:ext>
            </a:extLst>
          </p:cNvPr>
          <p:cNvSpPr>
            <a:spLocks noGrp="1"/>
          </p:cNvSpPr>
          <p:nvPr>
            <p:ph type="dt" sz="half" idx="10"/>
          </p:nvPr>
        </p:nvSpPr>
        <p:spPr/>
        <p:txBody>
          <a:bodyPr/>
          <a:lstStyle/>
          <a:p>
            <a:fld id="{C0FB1E5F-6F9D-461A-8924-E94109A9D45D}" type="datetimeFigureOut">
              <a:rPr lang="en-AU" smtClean="0"/>
              <a:t>29/10/2024</a:t>
            </a:fld>
            <a:endParaRPr lang="en-AU"/>
          </a:p>
        </p:txBody>
      </p:sp>
      <p:sp>
        <p:nvSpPr>
          <p:cNvPr id="4" name="Footer Placeholder 3">
            <a:extLst>
              <a:ext uri="{FF2B5EF4-FFF2-40B4-BE49-F238E27FC236}">
                <a16:creationId xmlns:a16="http://schemas.microsoft.com/office/drawing/2014/main" id="{64249B7F-1CF7-00E1-8F57-E7DE44FF40C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BEE3905-7584-B865-2B66-17DE1A3799A4}"/>
              </a:ext>
            </a:extLst>
          </p:cNvPr>
          <p:cNvSpPr>
            <a:spLocks noGrp="1"/>
          </p:cNvSpPr>
          <p:nvPr>
            <p:ph type="sldNum" sz="quarter" idx="12"/>
          </p:nvPr>
        </p:nvSpPr>
        <p:spPr/>
        <p:txBody>
          <a:bodyPr/>
          <a:lstStyle/>
          <a:p>
            <a:fld id="{536C2A94-4B5C-4185-920A-2EE2EA0579B9}" type="slidenum">
              <a:rPr lang="en-AU" smtClean="0"/>
              <a:t>‹#›</a:t>
            </a:fld>
            <a:endParaRPr lang="en-AU"/>
          </a:p>
        </p:txBody>
      </p:sp>
    </p:spTree>
    <p:extLst>
      <p:ext uri="{BB962C8B-B14F-4D97-AF65-F5344CB8AC3E}">
        <p14:creationId xmlns:p14="http://schemas.microsoft.com/office/powerpoint/2010/main" val="2790702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694365-DB05-CA71-F233-2B14DCB05E54}"/>
              </a:ext>
            </a:extLst>
          </p:cNvPr>
          <p:cNvSpPr>
            <a:spLocks noGrp="1"/>
          </p:cNvSpPr>
          <p:nvPr>
            <p:ph type="dt" sz="half" idx="10"/>
          </p:nvPr>
        </p:nvSpPr>
        <p:spPr/>
        <p:txBody>
          <a:bodyPr/>
          <a:lstStyle/>
          <a:p>
            <a:fld id="{C0FB1E5F-6F9D-461A-8924-E94109A9D45D}" type="datetimeFigureOut">
              <a:rPr lang="en-AU" smtClean="0"/>
              <a:t>29/10/2024</a:t>
            </a:fld>
            <a:endParaRPr lang="en-AU"/>
          </a:p>
        </p:txBody>
      </p:sp>
      <p:sp>
        <p:nvSpPr>
          <p:cNvPr id="3" name="Footer Placeholder 2">
            <a:extLst>
              <a:ext uri="{FF2B5EF4-FFF2-40B4-BE49-F238E27FC236}">
                <a16:creationId xmlns:a16="http://schemas.microsoft.com/office/drawing/2014/main" id="{BC9FA69E-9E68-0782-8A5B-4FA0D8EF78E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D07CD5F-7D73-06D9-EFB5-A0C18290FE78}"/>
              </a:ext>
            </a:extLst>
          </p:cNvPr>
          <p:cNvSpPr>
            <a:spLocks noGrp="1"/>
          </p:cNvSpPr>
          <p:nvPr>
            <p:ph type="sldNum" sz="quarter" idx="12"/>
          </p:nvPr>
        </p:nvSpPr>
        <p:spPr/>
        <p:txBody>
          <a:bodyPr/>
          <a:lstStyle/>
          <a:p>
            <a:fld id="{536C2A94-4B5C-4185-920A-2EE2EA0579B9}" type="slidenum">
              <a:rPr lang="en-AU" smtClean="0"/>
              <a:t>‹#›</a:t>
            </a:fld>
            <a:endParaRPr lang="en-AU"/>
          </a:p>
        </p:txBody>
      </p:sp>
    </p:spTree>
    <p:extLst>
      <p:ext uri="{BB962C8B-B14F-4D97-AF65-F5344CB8AC3E}">
        <p14:creationId xmlns:p14="http://schemas.microsoft.com/office/powerpoint/2010/main" val="1426809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15486-6BF3-1734-A7AC-0940E5EA5E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03B0326-7D4D-9994-9D78-907628D6B5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481388B-D449-645C-2E85-AD600097DA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0A020D-73CF-5681-2D82-E3A0722D7578}"/>
              </a:ext>
            </a:extLst>
          </p:cNvPr>
          <p:cNvSpPr>
            <a:spLocks noGrp="1"/>
          </p:cNvSpPr>
          <p:nvPr>
            <p:ph type="dt" sz="half" idx="10"/>
          </p:nvPr>
        </p:nvSpPr>
        <p:spPr/>
        <p:txBody>
          <a:bodyPr/>
          <a:lstStyle/>
          <a:p>
            <a:fld id="{C0FB1E5F-6F9D-461A-8924-E94109A9D45D}" type="datetimeFigureOut">
              <a:rPr lang="en-AU" smtClean="0"/>
              <a:t>29/10/2024</a:t>
            </a:fld>
            <a:endParaRPr lang="en-AU"/>
          </a:p>
        </p:txBody>
      </p:sp>
      <p:sp>
        <p:nvSpPr>
          <p:cNvPr id="6" name="Footer Placeholder 5">
            <a:extLst>
              <a:ext uri="{FF2B5EF4-FFF2-40B4-BE49-F238E27FC236}">
                <a16:creationId xmlns:a16="http://schemas.microsoft.com/office/drawing/2014/main" id="{15FB2474-72FF-31F1-08A5-2F77BE3CBEA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10823A1-D7FD-60B2-D88B-BF6B70B09716}"/>
              </a:ext>
            </a:extLst>
          </p:cNvPr>
          <p:cNvSpPr>
            <a:spLocks noGrp="1"/>
          </p:cNvSpPr>
          <p:nvPr>
            <p:ph type="sldNum" sz="quarter" idx="12"/>
          </p:nvPr>
        </p:nvSpPr>
        <p:spPr/>
        <p:txBody>
          <a:bodyPr/>
          <a:lstStyle/>
          <a:p>
            <a:fld id="{536C2A94-4B5C-4185-920A-2EE2EA0579B9}" type="slidenum">
              <a:rPr lang="en-AU" smtClean="0"/>
              <a:t>‹#›</a:t>
            </a:fld>
            <a:endParaRPr lang="en-AU"/>
          </a:p>
        </p:txBody>
      </p:sp>
    </p:spTree>
    <p:extLst>
      <p:ext uri="{BB962C8B-B14F-4D97-AF65-F5344CB8AC3E}">
        <p14:creationId xmlns:p14="http://schemas.microsoft.com/office/powerpoint/2010/main" val="1668207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84DA-3CA7-1C4C-FDEF-55677E06A9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88C6E17-FAC3-DF4B-E864-E4A9538614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17F796EA-0633-81FC-6C8E-0F7C4462DD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501903-126E-A12D-099C-52A5B648EB54}"/>
              </a:ext>
            </a:extLst>
          </p:cNvPr>
          <p:cNvSpPr>
            <a:spLocks noGrp="1"/>
          </p:cNvSpPr>
          <p:nvPr>
            <p:ph type="dt" sz="half" idx="10"/>
          </p:nvPr>
        </p:nvSpPr>
        <p:spPr/>
        <p:txBody>
          <a:bodyPr/>
          <a:lstStyle/>
          <a:p>
            <a:fld id="{C0FB1E5F-6F9D-461A-8924-E94109A9D45D}" type="datetimeFigureOut">
              <a:rPr lang="en-AU" smtClean="0"/>
              <a:t>29/10/2024</a:t>
            </a:fld>
            <a:endParaRPr lang="en-AU"/>
          </a:p>
        </p:txBody>
      </p:sp>
      <p:sp>
        <p:nvSpPr>
          <p:cNvPr id="6" name="Footer Placeholder 5">
            <a:extLst>
              <a:ext uri="{FF2B5EF4-FFF2-40B4-BE49-F238E27FC236}">
                <a16:creationId xmlns:a16="http://schemas.microsoft.com/office/drawing/2014/main" id="{927D2B24-89A4-3464-5A72-94A225DEA2D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C47E23C-F0C5-59FE-9B4C-48E9B3C5E44A}"/>
              </a:ext>
            </a:extLst>
          </p:cNvPr>
          <p:cNvSpPr>
            <a:spLocks noGrp="1"/>
          </p:cNvSpPr>
          <p:nvPr>
            <p:ph type="sldNum" sz="quarter" idx="12"/>
          </p:nvPr>
        </p:nvSpPr>
        <p:spPr/>
        <p:txBody>
          <a:bodyPr/>
          <a:lstStyle/>
          <a:p>
            <a:fld id="{536C2A94-4B5C-4185-920A-2EE2EA0579B9}" type="slidenum">
              <a:rPr lang="en-AU" smtClean="0"/>
              <a:t>‹#›</a:t>
            </a:fld>
            <a:endParaRPr lang="en-AU"/>
          </a:p>
        </p:txBody>
      </p:sp>
    </p:spTree>
    <p:extLst>
      <p:ext uri="{BB962C8B-B14F-4D97-AF65-F5344CB8AC3E}">
        <p14:creationId xmlns:p14="http://schemas.microsoft.com/office/powerpoint/2010/main" val="1398184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CE5419-156F-5113-E3E7-BCE3542764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CD6A4A8-BCDB-4059-AE14-B9E893EC16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802271A-66EF-ACAC-B2F9-AF2E11B760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FB1E5F-6F9D-461A-8924-E94109A9D45D}" type="datetimeFigureOut">
              <a:rPr lang="en-AU" smtClean="0"/>
              <a:t>29/10/2024</a:t>
            </a:fld>
            <a:endParaRPr lang="en-AU"/>
          </a:p>
        </p:txBody>
      </p:sp>
      <p:sp>
        <p:nvSpPr>
          <p:cNvPr id="5" name="Footer Placeholder 4">
            <a:extLst>
              <a:ext uri="{FF2B5EF4-FFF2-40B4-BE49-F238E27FC236}">
                <a16:creationId xmlns:a16="http://schemas.microsoft.com/office/drawing/2014/main" id="{BC29FE8B-6081-9442-0EB0-B2C442AB0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685C0C6B-8688-1254-70BE-19EC8C6F3C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C2A94-4B5C-4185-920A-2EE2EA0579B9}" type="slidenum">
              <a:rPr lang="en-AU" smtClean="0"/>
              <a:t>‹#›</a:t>
            </a:fld>
            <a:endParaRPr lang="en-AU"/>
          </a:p>
        </p:txBody>
      </p:sp>
    </p:spTree>
    <p:extLst>
      <p:ext uri="{BB962C8B-B14F-4D97-AF65-F5344CB8AC3E}">
        <p14:creationId xmlns:p14="http://schemas.microsoft.com/office/powerpoint/2010/main" val="3732666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A11158-B543-E4E1-09D4-3667329CBE4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828" b="828"/>
          <a:stretch/>
        </p:blipFill>
        <p:spPr>
          <a:xfrm>
            <a:off x="20" y="1"/>
            <a:ext cx="12191980" cy="6857999"/>
          </a:xfrm>
          <a:prstGeom prst="rect">
            <a:avLst/>
          </a:prstGeom>
        </p:spPr>
      </p:pic>
      <p:sp>
        <p:nvSpPr>
          <p:cNvPr id="2" name="Title 1">
            <a:extLst>
              <a:ext uri="{FF2B5EF4-FFF2-40B4-BE49-F238E27FC236}">
                <a16:creationId xmlns:a16="http://schemas.microsoft.com/office/drawing/2014/main" id="{B08F128E-5158-B5C5-F9B4-942A3F3452DE}"/>
              </a:ext>
            </a:extLst>
          </p:cNvPr>
          <p:cNvSpPr>
            <a:spLocks noGrp="1"/>
          </p:cNvSpPr>
          <p:nvPr>
            <p:ph type="ctrTitle"/>
          </p:nvPr>
        </p:nvSpPr>
        <p:spPr>
          <a:xfrm>
            <a:off x="1524000" y="3800248"/>
            <a:ext cx="9144000" cy="2900518"/>
          </a:xfrm>
        </p:spPr>
        <p:txBody>
          <a:bodyPr>
            <a:normAutofit/>
          </a:bodyPr>
          <a:lstStyle/>
          <a:p>
            <a:r>
              <a:rPr lang="en-US" b="1" dirty="0">
                <a:solidFill>
                  <a:srgbClr val="FFFFFF"/>
                </a:solidFill>
                <a:effectLst>
                  <a:glow rad="127000">
                    <a:schemeClr val="bg1"/>
                  </a:glow>
                </a:effectLst>
              </a:rPr>
              <a:t>3.25 November</a:t>
            </a:r>
            <a:br>
              <a:rPr lang="en-US" b="1" dirty="0">
                <a:solidFill>
                  <a:srgbClr val="FFFFFF"/>
                </a:solidFill>
                <a:effectLst>
                  <a:glow rad="127000">
                    <a:schemeClr val="bg1"/>
                  </a:glow>
                </a:effectLst>
              </a:rPr>
            </a:br>
            <a:r>
              <a:rPr lang="en-US" b="1" dirty="0">
                <a:solidFill>
                  <a:srgbClr val="FFFFFF"/>
                </a:solidFill>
                <a:effectLst>
                  <a:glow rad="127000">
                    <a:schemeClr val="bg1"/>
                  </a:glow>
                </a:effectLst>
              </a:rPr>
              <a:t>Event Ideas</a:t>
            </a:r>
            <a:endParaRPr lang="en-AU" b="1" dirty="0">
              <a:solidFill>
                <a:srgbClr val="FFFFFF"/>
              </a:solidFill>
              <a:effectLst>
                <a:glow rad="127000">
                  <a:schemeClr val="bg1"/>
                </a:glow>
              </a:effectLst>
            </a:endParaRPr>
          </a:p>
        </p:txBody>
      </p:sp>
    </p:spTree>
    <p:extLst>
      <p:ext uri="{BB962C8B-B14F-4D97-AF65-F5344CB8AC3E}">
        <p14:creationId xmlns:p14="http://schemas.microsoft.com/office/powerpoint/2010/main" val="2262073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8804E2-1810-3EB8-16CE-CD986D8A949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27274DC-7E15-A2DD-FE92-96825CCAF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751C8D-7C06-9799-7FB9-3B8F6C6D5157}"/>
              </a:ext>
            </a:extLst>
          </p:cNvPr>
          <p:cNvSpPr>
            <a:spLocks noGrp="1"/>
          </p:cNvSpPr>
          <p:nvPr>
            <p:ph type="title"/>
          </p:nvPr>
        </p:nvSpPr>
        <p:spPr>
          <a:xfrm>
            <a:off x="168977" y="105762"/>
            <a:ext cx="5414239" cy="2897635"/>
          </a:xfrm>
        </p:spPr>
        <p:txBody>
          <a:bodyPr anchor="t">
            <a:normAutofit/>
          </a:bodyPr>
          <a:lstStyle/>
          <a:p>
            <a:r>
              <a:rPr lang="en-US" sz="6000" b="1" dirty="0">
                <a:solidFill>
                  <a:srgbClr val="FFC000"/>
                </a:solidFill>
              </a:rPr>
              <a:t>Foresight Fossil</a:t>
            </a:r>
            <a:endParaRPr lang="en-AU" sz="6000" b="1" dirty="0">
              <a:solidFill>
                <a:srgbClr val="FFC000"/>
              </a:solidFill>
            </a:endParaRPr>
          </a:p>
        </p:txBody>
      </p:sp>
      <p:sp>
        <p:nvSpPr>
          <p:cNvPr id="3" name="Content Placeholder 2">
            <a:extLst>
              <a:ext uri="{FF2B5EF4-FFF2-40B4-BE49-F238E27FC236}">
                <a16:creationId xmlns:a16="http://schemas.microsoft.com/office/drawing/2014/main" id="{0989D170-9C58-35E1-C1A4-97A979F3D576}"/>
              </a:ext>
            </a:extLst>
          </p:cNvPr>
          <p:cNvSpPr>
            <a:spLocks noGrp="1"/>
          </p:cNvSpPr>
          <p:nvPr>
            <p:ph idx="1"/>
          </p:nvPr>
        </p:nvSpPr>
        <p:spPr>
          <a:xfrm>
            <a:off x="-1" y="1600201"/>
            <a:ext cx="5632354" cy="5257800"/>
          </a:xfrm>
        </p:spPr>
        <p:txBody>
          <a:bodyPr>
            <a:normAutofit/>
          </a:bodyPr>
          <a:lstStyle/>
          <a:p>
            <a:r>
              <a:rPr lang="en-US" dirty="0">
                <a:solidFill>
                  <a:schemeClr val="bg1">
                    <a:alpha val="80000"/>
                  </a:schemeClr>
                </a:solidFill>
              </a:rPr>
              <a:t>If this goes core, it’s also intended to be chase. It’s good, but likely safer than Sublime Resonators.</a:t>
            </a:r>
          </a:p>
          <a:p>
            <a:r>
              <a:rPr lang="en-US" dirty="0">
                <a:solidFill>
                  <a:schemeClr val="bg1">
                    <a:alpha val="80000"/>
                  </a:schemeClr>
                </a:solidFill>
              </a:rPr>
              <a:t>Not available at all outside Delve, ever. Never available in Ruthless.</a:t>
            </a:r>
          </a:p>
          <a:p>
            <a:r>
              <a:rPr lang="en-US" dirty="0">
                <a:solidFill>
                  <a:schemeClr val="bg1">
                    <a:alpha val="80000"/>
                  </a:schemeClr>
                </a:solidFill>
              </a:rPr>
              <a:t>Rarely found behind fractured walls from depth 400+ in city biomes. Occasionally found from bosses.</a:t>
            </a:r>
          </a:p>
          <a:p>
            <a:r>
              <a:rPr lang="en-US" dirty="0">
                <a:solidFill>
                  <a:schemeClr val="bg1">
                    <a:alpha val="80000"/>
                  </a:schemeClr>
                </a:solidFill>
              </a:rPr>
              <a:t>Resonators with a Foresight Fossil function normally, but the post-modification item has foresight, as though a </a:t>
            </a:r>
            <a:r>
              <a:rPr lang="en-US" dirty="0" err="1">
                <a:solidFill>
                  <a:schemeClr val="bg1">
                    <a:alpha val="80000"/>
                  </a:schemeClr>
                </a:solidFill>
              </a:rPr>
              <a:t>Hinelock</a:t>
            </a:r>
            <a:r>
              <a:rPr lang="en-US" dirty="0">
                <a:solidFill>
                  <a:schemeClr val="bg1">
                    <a:alpha val="80000"/>
                  </a:schemeClr>
                </a:solidFill>
              </a:rPr>
              <a:t> was applied to it.</a:t>
            </a:r>
          </a:p>
        </p:txBody>
      </p:sp>
      <p:pic>
        <p:nvPicPr>
          <p:cNvPr id="5" name="Picture 4">
            <a:extLst>
              <a:ext uri="{FF2B5EF4-FFF2-40B4-BE49-F238E27FC236}">
                <a16:creationId xmlns:a16="http://schemas.microsoft.com/office/drawing/2014/main" id="{6754A7EB-5379-123B-449A-7F0168CAE6B6}"/>
              </a:ext>
            </a:extLst>
          </p:cNvPr>
          <p:cNvPicPr>
            <a:picLocks noChangeAspect="1"/>
          </p:cNvPicPr>
          <p:nvPr/>
        </p:nvPicPr>
        <p:blipFill>
          <a:blip r:embed="rId2">
            <a:extLst>
              <a:ext uri="{28A0092B-C50C-407E-A947-70E740481C1C}">
                <a14:useLocalDpi xmlns:a14="http://schemas.microsoft.com/office/drawing/2010/main" val="0"/>
              </a:ext>
            </a:extLst>
          </a:blip>
          <a:srcRect l="23171" r="2317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1" name="Group 10">
            <a:extLst>
              <a:ext uri="{FF2B5EF4-FFF2-40B4-BE49-F238E27FC236}">
                <a16:creationId xmlns:a16="http://schemas.microsoft.com/office/drawing/2014/main" id="{70D2B727-D263-EF98-BD7E-8A1D1E49BB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2" name="Freeform: Shape 11">
              <a:extLst>
                <a:ext uri="{FF2B5EF4-FFF2-40B4-BE49-F238E27FC236}">
                  <a16:creationId xmlns:a16="http://schemas.microsoft.com/office/drawing/2014/main" id="{45C9578E-E8B8-2B7E-4FF1-229CC632E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B4E734D-B69C-CA28-0294-E7815B0E3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042852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60C0DF7-CF8B-F994-2B6A-3859B668587A}"/>
              </a:ext>
            </a:extLst>
          </p:cNvPr>
          <p:cNvPicPr>
            <a:picLocks noChangeAspect="1"/>
          </p:cNvPicPr>
          <p:nvPr/>
        </p:nvPicPr>
        <p:blipFill rotWithShape="1">
          <a:blip r:embed="rId2">
            <a:extLst>
              <a:ext uri="{28A0092B-C50C-407E-A947-70E740481C1C}">
                <a14:useLocalDpi xmlns:a14="http://schemas.microsoft.com/office/drawing/2010/main" val="0"/>
              </a:ext>
            </a:extLst>
          </a:blip>
          <a:srcRect l="28812" t="1542" r="17530" b="-1542"/>
          <a:stretch/>
        </p:blipFill>
        <p:spPr>
          <a:xfrm>
            <a:off x="5752193" y="4397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1" name="Group 10">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2" name="Freeform: Shape 11">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Content Placeholder 2">
            <a:extLst>
              <a:ext uri="{FF2B5EF4-FFF2-40B4-BE49-F238E27FC236}">
                <a16:creationId xmlns:a16="http://schemas.microsoft.com/office/drawing/2014/main" id="{6E64BAFA-E08D-8E0C-8061-8419E17E4540}"/>
              </a:ext>
            </a:extLst>
          </p:cNvPr>
          <p:cNvSpPr txBox="1">
            <a:spLocks/>
          </p:cNvSpPr>
          <p:nvPr/>
        </p:nvSpPr>
        <p:spPr>
          <a:xfrm>
            <a:off x="38783" y="1572426"/>
            <a:ext cx="5900544" cy="5285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0000">
                    <a:alpha val="80000"/>
                  </a:srgbClr>
                </a:solidFill>
              </a:rPr>
              <a:t>There’s not time for 3.26 before POE2.</a:t>
            </a:r>
          </a:p>
          <a:p>
            <a:pPr marL="0" indent="0">
              <a:buFont typeface="Arial" panose="020B0604020202020204" pitchFamily="34" charset="0"/>
              <a:buNone/>
            </a:pPr>
            <a:r>
              <a:rPr lang="en-US" dirty="0">
                <a:solidFill>
                  <a:schemeClr val="bg1">
                    <a:alpha val="80000"/>
                  </a:schemeClr>
                </a:solidFill>
              </a:rPr>
              <a:t>But sometimes, small changes – new scarabs, </a:t>
            </a:r>
            <a:r>
              <a:rPr lang="en-US" dirty="0" err="1">
                <a:solidFill>
                  <a:schemeClr val="bg1">
                    <a:alpha val="80000"/>
                  </a:schemeClr>
                </a:solidFill>
              </a:rPr>
              <a:t>etc</a:t>
            </a:r>
            <a:r>
              <a:rPr lang="en-US" dirty="0">
                <a:solidFill>
                  <a:schemeClr val="bg1">
                    <a:alpha val="80000"/>
                  </a:schemeClr>
                </a:solidFill>
              </a:rPr>
              <a:t>, shake up the game a lot. And lots of players love a fresh start economy. </a:t>
            </a:r>
          </a:p>
          <a:p>
            <a:pPr marL="0" indent="0">
              <a:buFont typeface="Arial" panose="020B0604020202020204" pitchFamily="34" charset="0"/>
              <a:buNone/>
            </a:pPr>
            <a:r>
              <a:rPr lang="en-US" dirty="0">
                <a:solidFill>
                  <a:srgbClr val="FF0000">
                    <a:alpha val="80000"/>
                  </a:srgbClr>
                </a:solidFill>
              </a:rPr>
              <a:t>Suggestion: </a:t>
            </a:r>
            <a:r>
              <a:rPr lang="en-US" dirty="0">
                <a:solidFill>
                  <a:schemeClr val="bg1">
                    <a:alpha val="80000"/>
                  </a:schemeClr>
                </a:solidFill>
              </a:rPr>
              <a:t>Add ten new rare or mythic scarabs that do wild things, in a patch similar to 3.24.2. Add a single new T17 map and a unique drop-anywhere map with a boss aimed at players who find T17s too difficult. Drop it at the usual </a:t>
            </a:r>
            <a:r>
              <a:rPr lang="en-US" dirty="0" err="1">
                <a:solidFill>
                  <a:schemeClr val="bg1">
                    <a:alpha val="80000"/>
                  </a:schemeClr>
                </a:solidFill>
              </a:rPr>
              <a:t>leaguestart</a:t>
            </a:r>
            <a:r>
              <a:rPr lang="en-US" dirty="0">
                <a:solidFill>
                  <a:schemeClr val="bg1">
                    <a:alpha val="80000"/>
                  </a:schemeClr>
                </a:solidFill>
              </a:rPr>
              <a:t> time. </a:t>
            </a:r>
          </a:p>
        </p:txBody>
      </p:sp>
      <p:sp>
        <p:nvSpPr>
          <p:cNvPr id="14" name="Title 1">
            <a:extLst>
              <a:ext uri="{FF2B5EF4-FFF2-40B4-BE49-F238E27FC236}">
                <a16:creationId xmlns:a16="http://schemas.microsoft.com/office/drawing/2014/main" id="{8B038882-DC7B-8E9B-FB0F-899ABD531F63}"/>
              </a:ext>
            </a:extLst>
          </p:cNvPr>
          <p:cNvSpPr>
            <a:spLocks noGrp="1"/>
          </p:cNvSpPr>
          <p:nvPr>
            <p:ph type="title"/>
          </p:nvPr>
        </p:nvSpPr>
        <p:spPr>
          <a:xfrm>
            <a:off x="38783" y="43970"/>
            <a:ext cx="6362148" cy="1844401"/>
          </a:xfrm>
        </p:spPr>
        <p:txBody>
          <a:bodyPr anchor="t">
            <a:normAutofit/>
          </a:bodyPr>
          <a:lstStyle/>
          <a:p>
            <a:r>
              <a:rPr lang="en-US" sz="5400" b="1" dirty="0">
                <a:solidFill>
                  <a:srgbClr val="92D050"/>
                </a:solidFill>
              </a:rPr>
              <a:t>Idea 2: Mini-Patch &amp; Ten Day Fresh Start</a:t>
            </a:r>
            <a:endParaRPr lang="en-AU" sz="5400" b="1" dirty="0">
              <a:solidFill>
                <a:srgbClr val="92D050"/>
              </a:solidFill>
            </a:endParaRPr>
          </a:p>
        </p:txBody>
      </p:sp>
    </p:spTree>
    <p:extLst>
      <p:ext uri="{BB962C8B-B14F-4D97-AF65-F5344CB8AC3E}">
        <p14:creationId xmlns:p14="http://schemas.microsoft.com/office/powerpoint/2010/main" val="2358512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20F3FB-8FA4-08D1-9CB6-2B109365FF5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FFD4CB-513C-D4B9-5FF8-33F6A249A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C5EA65A-B21E-4566-F91F-BDC23DF7395B}"/>
              </a:ext>
            </a:extLst>
          </p:cNvPr>
          <p:cNvPicPr>
            <a:picLocks noChangeAspect="1"/>
          </p:cNvPicPr>
          <p:nvPr/>
        </p:nvPicPr>
        <p:blipFill rotWithShape="1">
          <a:blip r:embed="rId2">
            <a:extLst>
              <a:ext uri="{28A0092B-C50C-407E-A947-70E740481C1C}">
                <a14:useLocalDpi xmlns:a14="http://schemas.microsoft.com/office/drawing/2010/main" val="0"/>
              </a:ext>
            </a:extLst>
          </a:blip>
          <a:srcRect l="28812" t="1542" r="17530" b="-1542"/>
          <a:stretch/>
        </p:blipFill>
        <p:spPr>
          <a:xfrm>
            <a:off x="5752193" y="4397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1" name="Group 10">
            <a:extLst>
              <a:ext uri="{FF2B5EF4-FFF2-40B4-BE49-F238E27FC236}">
                <a16:creationId xmlns:a16="http://schemas.microsoft.com/office/drawing/2014/main" id="{388E0C2F-CB3E-72A0-E40E-EE7EB0DC29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2" name="Freeform: Shape 11">
              <a:extLst>
                <a:ext uri="{FF2B5EF4-FFF2-40B4-BE49-F238E27FC236}">
                  <a16:creationId xmlns:a16="http://schemas.microsoft.com/office/drawing/2014/main" id="{D310B124-0D3B-AC26-4A57-63197B566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B87BDFB-B329-52BC-F0DC-0FEF9CAC8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Content Placeholder 2">
            <a:extLst>
              <a:ext uri="{FF2B5EF4-FFF2-40B4-BE49-F238E27FC236}">
                <a16:creationId xmlns:a16="http://schemas.microsoft.com/office/drawing/2014/main" id="{2AA1268D-3E54-D684-AFC9-97F61AA17329}"/>
              </a:ext>
            </a:extLst>
          </p:cNvPr>
          <p:cNvSpPr txBox="1">
            <a:spLocks/>
          </p:cNvSpPr>
          <p:nvPr/>
        </p:nvSpPr>
        <p:spPr>
          <a:xfrm>
            <a:off x="38783" y="1760434"/>
            <a:ext cx="5713408" cy="50975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FF0000">
                    <a:alpha val="80000"/>
                  </a:srgbClr>
                </a:solidFill>
              </a:rPr>
              <a:t>Then run a 10 day fresh economy league parented to Settlers league. Once it ends – characters and accounts migrate to Settlers just as you’d migrate out of a private league.</a:t>
            </a:r>
          </a:p>
          <a:p>
            <a:pPr marL="0" indent="0">
              <a:buFont typeface="Arial" panose="020B0604020202020204" pitchFamily="34" charset="0"/>
              <a:buNone/>
            </a:pPr>
            <a:r>
              <a:rPr lang="en-US" sz="2400" dirty="0">
                <a:solidFill>
                  <a:schemeClr val="bg1">
                    <a:alpha val="80000"/>
                  </a:schemeClr>
                </a:solidFill>
              </a:rPr>
              <a:t>But I’d try something new as well.</a:t>
            </a:r>
          </a:p>
          <a:p>
            <a:pPr marL="0" indent="0">
              <a:buFont typeface="Arial" panose="020B0604020202020204" pitchFamily="34" charset="0"/>
              <a:buNone/>
            </a:pPr>
            <a:r>
              <a:rPr lang="en-US" sz="2400" dirty="0">
                <a:solidFill>
                  <a:schemeClr val="bg1">
                    <a:alpha val="80000"/>
                  </a:schemeClr>
                </a:solidFill>
              </a:rPr>
              <a:t>For the first weekend, have the new scarabs/T17/unique map and boss only available in the 10 day event. </a:t>
            </a:r>
          </a:p>
          <a:p>
            <a:pPr marL="0" indent="0">
              <a:buFont typeface="Arial" panose="020B0604020202020204" pitchFamily="34" charset="0"/>
              <a:buNone/>
            </a:pPr>
            <a:r>
              <a:rPr lang="en-US" sz="2400" dirty="0">
                <a:solidFill>
                  <a:schemeClr val="bg1">
                    <a:alpha val="80000"/>
                  </a:schemeClr>
                </a:solidFill>
              </a:rPr>
              <a:t>After that weekend, it goes core.</a:t>
            </a:r>
          </a:p>
          <a:p>
            <a:pPr marL="0" indent="0">
              <a:buFont typeface="Arial" panose="020B0604020202020204" pitchFamily="34" charset="0"/>
              <a:buNone/>
            </a:pPr>
            <a:r>
              <a:rPr lang="en-US" sz="2400" dirty="0">
                <a:solidFill>
                  <a:schemeClr val="bg1">
                    <a:alpha val="80000"/>
                  </a:schemeClr>
                </a:solidFill>
              </a:rPr>
              <a:t>This is something POE can learn from Last Epoch, where new core game bosses don’t get added to LE’s Standard until they’ve been beaten in the temp leagues.</a:t>
            </a:r>
          </a:p>
        </p:txBody>
      </p:sp>
      <p:sp>
        <p:nvSpPr>
          <p:cNvPr id="14" name="Title 1">
            <a:extLst>
              <a:ext uri="{FF2B5EF4-FFF2-40B4-BE49-F238E27FC236}">
                <a16:creationId xmlns:a16="http://schemas.microsoft.com/office/drawing/2014/main" id="{E1FDFBB6-3247-02D8-995D-20F062577036}"/>
              </a:ext>
            </a:extLst>
          </p:cNvPr>
          <p:cNvSpPr>
            <a:spLocks noGrp="1"/>
          </p:cNvSpPr>
          <p:nvPr>
            <p:ph type="title"/>
          </p:nvPr>
        </p:nvSpPr>
        <p:spPr>
          <a:xfrm>
            <a:off x="38783" y="43970"/>
            <a:ext cx="6362148" cy="1844401"/>
          </a:xfrm>
        </p:spPr>
        <p:txBody>
          <a:bodyPr anchor="t">
            <a:normAutofit/>
          </a:bodyPr>
          <a:lstStyle/>
          <a:p>
            <a:r>
              <a:rPr lang="en-US" sz="5400" b="1" dirty="0">
                <a:solidFill>
                  <a:srgbClr val="92D050"/>
                </a:solidFill>
              </a:rPr>
              <a:t>Idea 2: Mini-Patch &amp; Ten Day Fresh Start</a:t>
            </a:r>
            <a:endParaRPr lang="en-AU" sz="5400" b="1" dirty="0">
              <a:solidFill>
                <a:srgbClr val="92D050"/>
              </a:solidFill>
            </a:endParaRPr>
          </a:p>
        </p:txBody>
      </p:sp>
    </p:spTree>
    <p:extLst>
      <p:ext uri="{BB962C8B-B14F-4D97-AF65-F5344CB8AC3E}">
        <p14:creationId xmlns:p14="http://schemas.microsoft.com/office/powerpoint/2010/main" val="3110038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3DF99B-6AD3-42A5-B179-FCFF3BD88AC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47989D-1386-92DD-AD32-298411EEF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5DFE2B5-6394-D4CD-9EF5-43D547F2305D}"/>
              </a:ext>
            </a:extLst>
          </p:cNvPr>
          <p:cNvPicPr>
            <a:picLocks noChangeAspect="1"/>
          </p:cNvPicPr>
          <p:nvPr/>
        </p:nvPicPr>
        <p:blipFill rotWithShape="1">
          <a:blip r:embed="rId2">
            <a:extLst>
              <a:ext uri="{28A0092B-C50C-407E-A947-70E740481C1C}">
                <a14:useLocalDpi xmlns:a14="http://schemas.microsoft.com/office/drawing/2010/main" val="0"/>
              </a:ext>
            </a:extLst>
          </a:blip>
          <a:srcRect l="28812" t="1542" r="17530" b="-1542"/>
          <a:stretch/>
        </p:blipFill>
        <p:spPr>
          <a:xfrm>
            <a:off x="5752193" y="4397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1" name="Group 10">
            <a:extLst>
              <a:ext uri="{FF2B5EF4-FFF2-40B4-BE49-F238E27FC236}">
                <a16:creationId xmlns:a16="http://schemas.microsoft.com/office/drawing/2014/main" id="{ED216565-1CEF-15E0-D819-8E37AF7CBC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2" name="Freeform: Shape 11">
              <a:extLst>
                <a:ext uri="{FF2B5EF4-FFF2-40B4-BE49-F238E27FC236}">
                  <a16:creationId xmlns:a16="http://schemas.microsoft.com/office/drawing/2014/main" id="{0FA9EFAB-34EE-FE6D-8395-229F1B88C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7F2C871-5C94-A645-72A3-870CEA836E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Content Placeholder 2">
            <a:extLst>
              <a:ext uri="{FF2B5EF4-FFF2-40B4-BE49-F238E27FC236}">
                <a16:creationId xmlns:a16="http://schemas.microsoft.com/office/drawing/2014/main" id="{4370B06B-059A-E96C-820A-FD2B2D141E6F}"/>
              </a:ext>
            </a:extLst>
          </p:cNvPr>
          <p:cNvSpPr txBox="1">
            <a:spLocks/>
          </p:cNvSpPr>
          <p:nvPr/>
        </p:nvSpPr>
        <p:spPr>
          <a:xfrm>
            <a:off x="38783" y="2785929"/>
            <a:ext cx="5713408" cy="40720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rgbClr val="FF0000">
                    <a:alpha val="80000"/>
                  </a:srgbClr>
                </a:solidFill>
              </a:rPr>
              <a:t>This won’t be 3.26. But face it, we aren’t getting that until late Jan or maybe even Feb.</a:t>
            </a:r>
          </a:p>
          <a:p>
            <a:pPr marL="0" indent="0">
              <a:buFont typeface="Arial" panose="020B0604020202020204" pitchFamily="34" charset="0"/>
              <a:buNone/>
            </a:pPr>
            <a:r>
              <a:rPr lang="en-US" sz="3200" dirty="0">
                <a:solidFill>
                  <a:schemeClr val="bg1"/>
                </a:solidFill>
              </a:rPr>
              <a:t>It is, however, something for the interim. </a:t>
            </a:r>
          </a:p>
          <a:p>
            <a:pPr marL="0" indent="0">
              <a:buFont typeface="Arial" panose="020B0604020202020204" pitchFamily="34" charset="0"/>
              <a:buNone/>
            </a:pPr>
            <a:r>
              <a:rPr lang="en-US" sz="3200" dirty="0">
                <a:solidFill>
                  <a:schemeClr val="bg1"/>
                </a:solidFill>
              </a:rPr>
              <a:t>After all, not all POE1 players will enjoy POE2. It is fundamentally a different game.</a:t>
            </a:r>
          </a:p>
        </p:txBody>
      </p:sp>
      <p:sp>
        <p:nvSpPr>
          <p:cNvPr id="14" name="Title 1">
            <a:extLst>
              <a:ext uri="{FF2B5EF4-FFF2-40B4-BE49-F238E27FC236}">
                <a16:creationId xmlns:a16="http://schemas.microsoft.com/office/drawing/2014/main" id="{72D5AB58-A8AF-0B75-8CE8-BAEA154A617B}"/>
              </a:ext>
            </a:extLst>
          </p:cNvPr>
          <p:cNvSpPr>
            <a:spLocks noGrp="1"/>
          </p:cNvSpPr>
          <p:nvPr>
            <p:ph type="title"/>
          </p:nvPr>
        </p:nvSpPr>
        <p:spPr>
          <a:xfrm>
            <a:off x="38783" y="43970"/>
            <a:ext cx="6362148" cy="1844401"/>
          </a:xfrm>
        </p:spPr>
        <p:txBody>
          <a:bodyPr anchor="t">
            <a:normAutofit/>
          </a:bodyPr>
          <a:lstStyle/>
          <a:p>
            <a:r>
              <a:rPr lang="en-US" sz="5400" b="1" dirty="0">
                <a:solidFill>
                  <a:srgbClr val="92D050"/>
                </a:solidFill>
              </a:rPr>
              <a:t>Idea 2: Mini-Patch &amp; Ten Day Fresh Start</a:t>
            </a:r>
            <a:endParaRPr lang="en-AU" sz="5400" b="1" dirty="0">
              <a:solidFill>
                <a:srgbClr val="92D050"/>
              </a:solidFill>
            </a:endParaRPr>
          </a:p>
        </p:txBody>
      </p:sp>
    </p:spTree>
    <p:extLst>
      <p:ext uri="{BB962C8B-B14F-4D97-AF65-F5344CB8AC3E}">
        <p14:creationId xmlns:p14="http://schemas.microsoft.com/office/powerpoint/2010/main" val="2300487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4C5A95-8EB5-A91C-8C1F-F2AE5E2C68E3}"/>
              </a:ext>
            </a:extLst>
          </p:cNvPr>
          <p:cNvSpPr>
            <a:spLocks noGrp="1"/>
          </p:cNvSpPr>
          <p:nvPr>
            <p:ph type="title"/>
          </p:nvPr>
        </p:nvSpPr>
        <p:spPr>
          <a:xfrm>
            <a:off x="0" y="104040"/>
            <a:ext cx="5900675" cy="2263145"/>
          </a:xfrm>
        </p:spPr>
        <p:txBody>
          <a:bodyPr anchor="t">
            <a:normAutofit fontScale="90000"/>
          </a:bodyPr>
          <a:lstStyle/>
          <a:p>
            <a:r>
              <a:rPr lang="en-US" sz="5400" b="1" dirty="0">
                <a:solidFill>
                  <a:srgbClr val="00B0F0"/>
                </a:solidFill>
              </a:rPr>
              <a:t>Idea 3: Delirium Everywhere Done Well</a:t>
            </a:r>
            <a:endParaRPr lang="en-AU" sz="5400" b="1" dirty="0">
              <a:solidFill>
                <a:srgbClr val="00B0F0"/>
              </a:solidFill>
            </a:endParaRPr>
          </a:p>
        </p:txBody>
      </p:sp>
      <p:sp>
        <p:nvSpPr>
          <p:cNvPr id="3" name="Content Placeholder 2">
            <a:extLst>
              <a:ext uri="{FF2B5EF4-FFF2-40B4-BE49-F238E27FC236}">
                <a16:creationId xmlns:a16="http://schemas.microsoft.com/office/drawing/2014/main" id="{D319C39C-968D-30B6-B14F-E03241659F3A}"/>
              </a:ext>
            </a:extLst>
          </p:cNvPr>
          <p:cNvSpPr>
            <a:spLocks noGrp="1"/>
          </p:cNvSpPr>
          <p:nvPr>
            <p:ph idx="1"/>
          </p:nvPr>
        </p:nvSpPr>
        <p:spPr>
          <a:xfrm>
            <a:off x="15538" y="2281727"/>
            <a:ext cx="5616815" cy="4575729"/>
          </a:xfrm>
        </p:spPr>
        <p:txBody>
          <a:bodyPr>
            <a:normAutofit lnSpcReduction="10000"/>
          </a:bodyPr>
          <a:lstStyle/>
          <a:p>
            <a:pPr marL="0" indent="0">
              <a:buNone/>
            </a:pPr>
            <a:r>
              <a:rPr lang="en-US" sz="3200" dirty="0">
                <a:solidFill>
                  <a:schemeClr val="bg1">
                    <a:alpha val="80000"/>
                  </a:schemeClr>
                </a:solidFill>
              </a:rPr>
              <a:t>Delirium Everywhere was an event GGG ran once, during 3.19, that wasn’t well received. </a:t>
            </a:r>
          </a:p>
          <a:p>
            <a:pPr marL="0" indent="0">
              <a:buNone/>
            </a:pPr>
            <a:r>
              <a:rPr lang="en-US" sz="3200" dirty="0">
                <a:solidFill>
                  <a:schemeClr val="bg1">
                    <a:alpha val="80000"/>
                  </a:schemeClr>
                </a:solidFill>
              </a:rPr>
              <a:t>It had major flaws – it wasn’t pitched as a Ruthless-style harder version of the game, but that’s what it was. </a:t>
            </a:r>
          </a:p>
          <a:p>
            <a:pPr marL="0" indent="0">
              <a:buNone/>
            </a:pPr>
            <a:r>
              <a:rPr lang="en-US" sz="3200" dirty="0">
                <a:solidFill>
                  <a:schemeClr val="bg1">
                    <a:alpha val="80000"/>
                  </a:schemeClr>
                </a:solidFill>
              </a:rPr>
              <a:t>It had unpredictable difficulty spikes as well as being much harder than the base game.</a:t>
            </a:r>
          </a:p>
        </p:txBody>
      </p:sp>
      <p:pic>
        <p:nvPicPr>
          <p:cNvPr id="5" name="Picture 4">
            <a:extLst>
              <a:ext uri="{FF2B5EF4-FFF2-40B4-BE49-F238E27FC236}">
                <a16:creationId xmlns:a16="http://schemas.microsoft.com/office/drawing/2014/main" id="{960C0DF7-CF8B-F994-2B6A-3859B668587A}"/>
              </a:ext>
            </a:extLst>
          </p:cNvPr>
          <p:cNvPicPr>
            <a:picLocks noChangeAspect="1"/>
          </p:cNvPicPr>
          <p:nvPr/>
        </p:nvPicPr>
        <p:blipFill>
          <a:blip r:embed="rId2">
            <a:extLst>
              <a:ext uri="{28A0092B-C50C-407E-A947-70E740481C1C}">
                <a14:useLocalDpi xmlns:a14="http://schemas.microsoft.com/office/drawing/2010/main" val="0"/>
              </a:ext>
            </a:extLst>
          </a:blip>
          <a:srcRect l="3049" r="3049"/>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1" name="Group 10">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2" name="Freeform: Shape 11">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282620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CA5B36-1A0A-DA05-887F-8F517ABCEB2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9BFD824-0E29-495C-AB88-7C7E491A5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750FC-F5E6-0C55-EAE7-87BC33160B7B}"/>
              </a:ext>
            </a:extLst>
          </p:cNvPr>
          <p:cNvSpPr>
            <a:spLocks noGrp="1"/>
          </p:cNvSpPr>
          <p:nvPr>
            <p:ph type="title"/>
          </p:nvPr>
        </p:nvSpPr>
        <p:spPr>
          <a:xfrm>
            <a:off x="15538" y="0"/>
            <a:ext cx="5900675" cy="2263145"/>
          </a:xfrm>
        </p:spPr>
        <p:txBody>
          <a:bodyPr anchor="t">
            <a:normAutofit fontScale="90000"/>
          </a:bodyPr>
          <a:lstStyle/>
          <a:p>
            <a:r>
              <a:rPr lang="en-US" sz="5400" b="1" dirty="0">
                <a:solidFill>
                  <a:srgbClr val="00B0F0"/>
                </a:solidFill>
              </a:rPr>
              <a:t>Delirium Everywhere: How To Fix It</a:t>
            </a:r>
            <a:endParaRPr lang="en-AU" sz="5400" b="1" dirty="0">
              <a:solidFill>
                <a:srgbClr val="00B0F0"/>
              </a:solidFill>
            </a:endParaRPr>
          </a:p>
        </p:txBody>
      </p:sp>
      <p:sp>
        <p:nvSpPr>
          <p:cNvPr id="3" name="Content Placeholder 2">
            <a:extLst>
              <a:ext uri="{FF2B5EF4-FFF2-40B4-BE49-F238E27FC236}">
                <a16:creationId xmlns:a16="http://schemas.microsoft.com/office/drawing/2014/main" id="{2643C8C6-8F5D-AE60-935F-494DD45737A8}"/>
              </a:ext>
            </a:extLst>
          </p:cNvPr>
          <p:cNvSpPr>
            <a:spLocks noGrp="1"/>
          </p:cNvSpPr>
          <p:nvPr>
            <p:ph idx="1"/>
          </p:nvPr>
        </p:nvSpPr>
        <p:spPr>
          <a:xfrm>
            <a:off x="15538" y="1461331"/>
            <a:ext cx="5616815" cy="5396126"/>
          </a:xfrm>
        </p:spPr>
        <p:txBody>
          <a:bodyPr>
            <a:normAutofit lnSpcReduction="10000"/>
          </a:bodyPr>
          <a:lstStyle/>
          <a:p>
            <a:pPr marL="0" indent="0">
              <a:buNone/>
            </a:pPr>
            <a:r>
              <a:rPr lang="en-US" sz="2400" dirty="0">
                <a:solidFill>
                  <a:srgbClr val="FF0000">
                    <a:alpha val="80000"/>
                  </a:srgbClr>
                </a:solidFill>
              </a:rPr>
              <a:t>This might need to be a voided event, as it will drop a very large amount of items once players get rolling. </a:t>
            </a:r>
          </a:p>
          <a:p>
            <a:pPr marL="0" indent="0">
              <a:buNone/>
            </a:pPr>
            <a:r>
              <a:rPr lang="en-US" sz="2400" dirty="0">
                <a:solidFill>
                  <a:schemeClr val="bg1">
                    <a:alpha val="80000"/>
                  </a:schemeClr>
                </a:solidFill>
              </a:rPr>
              <a:t>Although, Affliction league wasn’t voided… so it’s likely OK if parented to Standard. Definitely not OK if parented to Settlers.</a:t>
            </a:r>
          </a:p>
          <a:p>
            <a:pPr marL="0" indent="0">
              <a:buNone/>
            </a:pPr>
            <a:r>
              <a:rPr lang="en-US" sz="2400" dirty="0">
                <a:solidFill>
                  <a:srgbClr val="FFFF00">
                    <a:alpha val="80000"/>
                  </a:srgbClr>
                </a:solidFill>
              </a:rPr>
              <a:t>Each zone has “Players are X% delirious. X% increased item quantity. X% more item rarity”. X isn’t random. X is the area level.</a:t>
            </a:r>
          </a:p>
          <a:p>
            <a:pPr marL="0" indent="0">
              <a:buNone/>
            </a:pPr>
            <a:r>
              <a:rPr lang="en-US" sz="2400" dirty="0">
                <a:solidFill>
                  <a:srgbClr val="00B0F0">
                    <a:alpha val="80000"/>
                  </a:srgbClr>
                </a:solidFill>
              </a:rPr>
              <a:t>For this to be successful, the grey mist has to go. It’s miserable. </a:t>
            </a:r>
            <a:r>
              <a:rPr lang="en-US" sz="2400" dirty="0">
                <a:solidFill>
                  <a:schemeClr val="bg1">
                    <a:alpha val="80000"/>
                  </a:schemeClr>
                </a:solidFill>
              </a:rPr>
              <a:t>Also, Delirium orbs, Simulacrum splinters and related divination cards and scarabs would be drop-disabled.</a:t>
            </a:r>
          </a:p>
          <a:p>
            <a:pPr marL="0" indent="0">
              <a:buNone/>
            </a:pPr>
            <a:r>
              <a:rPr lang="en-US" sz="2400" dirty="0">
                <a:solidFill>
                  <a:schemeClr val="bg1">
                    <a:alpha val="80000"/>
                  </a:schemeClr>
                </a:solidFill>
              </a:rPr>
              <a:t>Various numbers like cluster jewel drop chance would need thought, and Atlas passives for Delirium should be unavailable.</a:t>
            </a:r>
          </a:p>
        </p:txBody>
      </p:sp>
      <p:pic>
        <p:nvPicPr>
          <p:cNvPr id="5" name="Picture 4">
            <a:extLst>
              <a:ext uri="{FF2B5EF4-FFF2-40B4-BE49-F238E27FC236}">
                <a16:creationId xmlns:a16="http://schemas.microsoft.com/office/drawing/2014/main" id="{3717CCFD-B5C9-9449-E839-E6D35C3F8D9A}"/>
              </a:ext>
            </a:extLst>
          </p:cNvPr>
          <p:cNvPicPr>
            <a:picLocks noChangeAspect="1"/>
          </p:cNvPicPr>
          <p:nvPr/>
        </p:nvPicPr>
        <p:blipFill>
          <a:blip r:embed="rId2">
            <a:extLst>
              <a:ext uri="{28A0092B-C50C-407E-A947-70E740481C1C}">
                <a14:useLocalDpi xmlns:a14="http://schemas.microsoft.com/office/drawing/2010/main" val="0"/>
              </a:ext>
            </a:extLst>
          </a:blip>
          <a:srcRect l="3049" r="3049"/>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1" name="Group 10">
            <a:extLst>
              <a:ext uri="{FF2B5EF4-FFF2-40B4-BE49-F238E27FC236}">
                <a16:creationId xmlns:a16="http://schemas.microsoft.com/office/drawing/2014/main" id="{2DD837C3-5C87-A08F-FA55-536F08D4FC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2" name="Freeform: Shape 11">
              <a:extLst>
                <a:ext uri="{FF2B5EF4-FFF2-40B4-BE49-F238E27FC236}">
                  <a16:creationId xmlns:a16="http://schemas.microsoft.com/office/drawing/2014/main" id="{092B1406-B4E9-A615-1517-40E28B530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5EF1FE3-D8D2-E0C2-C47C-C02B5FA77F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113456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4C5A95-8EB5-A91C-8C1F-F2AE5E2C68E3}"/>
              </a:ext>
            </a:extLst>
          </p:cNvPr>
          <p:cNvSpPr>
            <a:spLocks noGrp="1"/>
          </p:cNvSpPr>
          <p:nvPr>
            <p:ph type="title"/>
          </p:nvPr>
        </p:nvSpPr>
        <p:spPr>
          <a:xfrm>
            <a:off x="66327" y="105763"/>
            <a:ext cx="5753359" cy="2207187"/>
          </a:xfrm>
        </p:spPr>
        <p:txBody>
          <a:bodyPr anchor="t">
            <a:normAutofit fontScale="90000"/>
          </a:bodyPr>
          <a:lstStyle/>
          <a:p>
            <a:r>
              <a:rPr lang="en-US" sz="6000" b="1" dirty="0">
                <a:solidFill>
                  <a:srgbClr val="FFC000"/>
                </a:solidFill>
              </a:rPr>
              <a:t>Idea 4: Group  Found Events &amp; Asynchronous Races</a:t>
            </a:r>
            <a:endParaRPr lang="en-AU" sz="6000" b="1" dirty="0">
              <a:solidFill>
                <a:srgbClr val="FFC000"/>
              </a:solidFill>
            </a:endParaRPr>
          </a:p>
        </p:txBody>
      </p:sp>
      <p:sp>
        <p:nvSpPr>
          <p:cNvPr id="3" name="Content Placeholder 2">
            <a:extLst>
              <a:ext uri="{FF2B5EF4-FFF2-40B4-BE49-F238E27FC236}">
                <a16:creationId xmlns:a16="http://schemas.microsoft.com/office/drawing/2014/main" id="{D319C39C-968D-30B6-B14F-E03241659F3A}"/>
              </a:ext>
            </a:extLst>
          </p:cNvPr>
          <p:cNvSpPr>
            <a:spLocks noGrp="1"/>
          </p:cNvSpPr>
          <p:nvPr>
            <p:ph idx="1"/>
          </p:nvPr>
        </p:nvSpPr>
        <p:spPr>
          <a:xfrm>
            <a:off x="-1" y="2555193"/>
            <a:ext cx="5632354" cy="4197044"/>
          </a:xfrm>
        </p:spPr>
        <p:txBody>
          <a:bodyPr>
            <a:normAutofit/>
          </a:bodyPr>
          <a:lstStyle/>
          <a:p>
            <a:r>
              <a:rPr lang="en-US" dirty="0">
                <a:solidFill>
                  <a:schemeClr val="bg1">
                    <a:alpha val="80000"/>
                  </a:schemeClr>
                </a:solidFill>
              </a:rPr>
              <a:t>GGG tested some awesome tech in March 2023 events… but the events themselves were… questionable. They </a:t>
            </a:r>
            <a:r>
              <a:rPr lang="en-US" dirty="0" err="1">
                <a:solidFill>
                  <a:schemeClr val="bg1">
                    <a:alpha val="80000"/>
                  </a:schemeClr>
                </a:solidFill>
              </a:rPr>
              <a:t>dialled</a:t>
            </a:r>
            <a:r>
              <a:rPr lang="en-US" dirty="0">
                <a:solidFill>
                  <a:schemeClr val="bg1">
                    <a:alpha val="80000"/>
                  </a:schemeClr>
                </a:solidFill>
              </a:rPr>
              <a:t> group play up to 11, and prevented solo progress. Friends aren’t on? You can’t play.</a:t>
            </a:r>
          </a:p>
          <a:p>
            <a:r>
              <a:rPr lang="en-US" dirty="0">
                <a:solidFill>
                  <a:schemeClr val="bg1">
                    <a:alpha val="80000"/>
                  </a:schemeClr>
                </a:solidFill>
              </a:rPr>
              <a:t>The tech for group found events and asynchronous races hasn’t been used since, which is a pity.</a:t>
            </a:r>
          </a:p>
          <a:p>
            <a:r>
              <a:rPr lang="en-US" dirty="0">
                <a:solidFill>
                  <a:schemeClr val="bg1">
                    <a:alpha val="80000"/>
                  </a:schemeClr>
                </a:solidFill>
              </a:rPr>
              <a:t>Time to fix that!</a:t>
            </a:r>
          </a:p>
        </p:txBody>
      </p:sp>
      <p:pic>
        <p:nvPicPr>
          <p:cNvPr id="5" name="Picture 4">
            <a:extLst>
              <a:ext uri="{FF2B5EF4-FFF2-40B4-BE49-F238E27FC236}">
                <a16:creationId xmlns:a16="http://schemas.microsoft.com/office/drawing/2014/main" id="{960C0DF7-CF8B-F994-2B6A-3859B668587A}"/>
              </a:ext>
            </a:extLst>
          </p:cNvPr>
          <p:cNvPicPr>
            <a:picLocks noChangeAspect="1"/>
          </p:cNvPicPr>
          <p:nvPr/>
        </p:nvPicPr>
        <p:blipFill>
          <a:blip r:embed="rId2">
            <a:extLst>
              <a:ext uri="{28A0092B-C50C-407E-A947-70E740481C1C}">
                <a14:useLocalDpi xmlns:a14="http://schemas.microsoft.com/office/drawing/2010/main" val="0"/>
              </a:ext>
            </a:extLst>
          </a:blip>
          <a:srcRect l="3049" r="3049"/>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1" name="Group 10">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2" name="Freeform: Shape 11">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624413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C3C811-0021-573A-7A3B-0177E6E2714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5BFC04-D318-2229-DC09-4C39B1576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A0F91-46F5-068C-76DD-9ED2541CBFF8}"/>
              </a:ext>
            </a:extLst>
          </p:cNvPr>
          <p:cNvSpPr>
            <a:spLocks noGrp="1"/>
          </p:cNvSpPr>
          <p:nvPr>
            <p:ph type="title"/>
          </p:nvPr>
        </p:nvSpPr>
        <p:spPr>
          <a:xfrm>
            <a:off x="66327" y="105763"/>
            <a:ext cx="5753359" cy="2207187"/>
          </a:xfrm>
        </p:spPr>
        <p:txBody>
          <a:bodyPr anchor="t">
            <a:normAutofit fontScale="90000"/>
          </a:bodyPr>
          <a:lstStyle/>
          <a:p>
            <a:r>
              <a:rPr lang="en-US" sz="6000" b="1" dirty="0">
                <a:solidFill>
                  <a:srgbClr val="FFC000"/>
                </a:solidFill>
              </a:rPr>
              <a:t>Idea 4: Group  Found Events &amp; Asynchronous Races</a:t>
            </a:r>
            <a:endParaRPr lang="en-AU" sz="6000" b="1" dirty="0">
              <a:solidFill>
                <a:srgbClr val="FFC000"/>
              </a:solidFill>
            </a:endParaRPr>
          </a:p>
        </p:txBody>
      </p:sp>
      <p:sp>
        <p:nvSpPr>
          <p:cNvPr id="3" name="Content Placeholder 2">
            <a:extLst>
              <a:ext uri="{FF2B5EF4-FFF2-40B4-BE49-F238E27FC236}">
                <a16:creationId xmlns:a16="http://schemas.microsoft.com/office/drawing/2014/main" id="{89D0219A-9E33-8D34-19B3-B791735BE2AC}"/>
              </a:ext>
            </a:extLst>
          </p:cNvPr>
          <p:cNvSpPr>
            <a:spLocks noGrp="1"/>
          </p:cNvSpPr>
          <p:nvPr>
            <p:ph idx="1"/>
          </p:nvPr>
        </p:nvSpPr>
        <p:spPr>
          <a:xfrm>
            <a:off x="-1" y="2555193"/>
            <a:ext cx="5632354" cy="4197044"/>
          </a:xfrm>
        </p:spPr>
        <p:txBody>
          <a:bodyPr>
            <a:normAutofit fontScale="92500" lnSpcReduction="10000"/>
          </a:bodyPr>
          <a:lstStyle/>
          <a:p>
            <a:r>
              <a:rPr lang="en-US" dirty="0">
                <a:solidFill>
                  <a:schemeClr val="bg1">
                    <a:alpha val="80000"/>
                  </a:schemeClr>
                </a:solidFill>
              </a:rPr>
              <a:t>There’s some potential for GGG to run events that capture some of the feel of the popular player run event BPL, where players can organize teams and try to complete a checklist of goals as a group.</a:t>
            </a:r>
          </a:p>
          <a:p>
            <a:r>
              <a:rPr lang="en-US" dirty="0">
                <a:solidFill>
                  <a:schemeClr val="bg1">
                    <a:alpha val="80000"/>
                  </a:schemeClr>
                </a:solidFill>
              </a:rPr>
              <a:t>For instance – can your group of 20 players complete all four </a:t>
            </a:r>
            <a:r>
              <a:rPr lang="en-US" dirty="0" err="1">
                <a:solidFill>
                  <a:schemeClr val="bg1">
                    <a:alpha val="80000"/>
                  </a:schemeClr>
                </a:solidFill>
              </a:rPr>
              <a:t>Voidstone</a:t>
            </a:r>
            <a:r>
              <a:rPr lang="en-US" dirty="0">
                <a:solidFill>
                  <a:schemeClr val="bg1">
                    <a:alpha val="80000"/>
                  </a:schemeClr>
                </a:solidFill>
              </a:rPr>
              <a:t> bosses in one week? All three Enriched Uber Labs? All seven Uber Pinnacles?</a:t>
            </a:r>
          </a:p>
          <a:p>
            <a:r>
              <a:rPr lang="en-US" dirty="0">
                <a:solidFill>
                  <a:schemeClr val="bg1">
                    <a:alpha val="80000"/>
                  </a:schemeClr>
                </a:solidFill>
              </a:rPr>
              <a:t>If you can achieve a goal – can you do it faster than other groups of 20?</a:t>
            </a:r>
          </a:p>
        </p:txBody>
      </p:sp>
      <p:pic>
        <p:nvPicPr>
          <p:cNvPr id="5" name="Picture 4">
            <a:extLst>
              <a:ext uri="{FF2B5EF4-FFF2-40B4-BE49-F238E27FC236}">
                <a16:creationId xmlns:a16="http://schemas.microsoft.com/office/drawing/2014/main" id="{969AC68F-28F9-E70B-6158-418714A7D57F}"/>
              </a:ext>
            </a:extLst>
          </p:cNvPr>
          <p:cNvPicPr>
            <a:picLocks noChangeAspect="1"/>
          </p:cNvPicPr>
          <p:nvPr/>
        </p:nvPicPr>
        <p:blipFill>
          <a:blip r:embed="rId2">
            <a:extLst>
              <a:ext uri="{28A0092B-C50C-407E-A947-70E740481C1C}">
                <a14:useLocalDpi xmlns:a14="http://schemas.microsoft.com/office/drawing/2010/main" val="0"/>
              </a:ext>
            </a:extLst>
          </a:blip>
          <a:srcRect l="3049" r="3049"/>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1" name="Group 10">
            <a:extLst>
              <a:ext uri="{FF2B5EF4-FFF2-40B4-BE49-F238E27FC236}">
                <a16:creationId xmlns:a16="http://schemas.microsoft.com/office/drawing/2014/main" id="{4D868AE5-94CC-9AF2-2A5F-6C18755537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2" name="Freeform: Shape 11">
              <a:extLst>
                <a:ext uri="{FF2B5EF4-FFF2-40B4-BE49-F238E27FC236}">
                  <a16:creationId xmlns:a16="http://schemas.microsoft.com/office/drawing/2014/main" id="{0696A888-0239-6A83-D007-7316E9C8F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992F058-9F99-2640-7537-040C32827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381010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7E953B-578F-EC80-CED8-2756A8B2056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E55807-DF9D-3E84-D8AD-589BAE7E0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3D70CE-13D8-4FE9-571F-D7EF0E7CF470}"/>
              </a:ext>
            </a:extLst>
          </p:cNvPr>
          <p:cNvSpPr>
            <a:spLocks noGrp="1"/>
          </p:cNvSpPr>
          <p:nvPr>
            <p:ph type="title"/>
          </p:nvPr>
        </p:nvSpPr>
        <p:spPr>
          <a:xfrm>
            <a:off x="66327" y="105763"/>
            <a:ext cx="5753359" cy="2207187"/>
          </a:xfrm>
        </p:spPr>
        <p:txBody>
          <a:bodyPr anchor="t">
            <a:normAutofit fontScale="90000"/>
          </a:bodyPr>
          <a:lstStyle/>
          <a:p>
            <a:r>
              <a:rPr lang="en-US" sz="6000" b="1" dirty="0">
                <a:solidFill>
                  <a:srgbClr val="FFC000"/>
                </a:solidFill>
              </a:rPr>
              <a:t>Idea 4: Group  Found Events &amp; Asynchronous Races</a:t>
            </a:r>
            <a:endParaRPr lang="en-AU" sz="6000" b="1" dirty="0">
              <a:solidFill>
                <a:srgbClr val="FFC000"/>
              </a:solidFill>
            </a:endParaRPr>
          </a:p>
        </p:txBody>
      </p:sp>
      <p:sp>
        <p:nvSpPr>
          <p:cNvPr id="3" name="Content Placeholder 2">
            <a:extLst>
              <a:ext uri="{FF2B5EF4-FFF2-40B4-BE49-F238E27FC236}">
                <a16:creationId xmlns:a16="http://schemas.microsoft.com/office/drawing/2014/main" id="{C4C3C4C3-831B-4073-219C-98CEF2F7AF59}"/>
              </a:ext>
            </a:extLst>
          </p:cNvPr>
          <p:cNvSpPr>
            <a:spLocks noGrp="1"/>
          </p:cNvSpPr>
          <p:nvPr>
            <p:ph idx="1"/>
          </p:nvPr>
        </p:nvSpPr>
        <p:spPr>
          <a:xfrm>
            <a:off x="-102113" y="2486681"/>
            <a:ext cx="5956420" cy="4197044"/>
          </a:xfrm>
        </p:spPr>
        <p:txBody>
          <a:bodyPr>
            <a:normAutofit/>
          </a:bodyPr>
          <a:lstStyle/>
          <a:p>
            <a:r>
              <a:rPr lang="en-US" dirty="0">
                <a:solidFill>
                  <a:schemeClr val="bg1">
                    <a:alpha val="80000"/>
                  </a:schemeClr>
                </a:solidFill>
              </a:rPr>
              <a:t>For people interested in POE’s racing scene, there’s also plenty of room for time trial style races.</a:t>
            </a:r>
          </a:p>
          <a:p>
            <a:r>
              <a:rPr lang="en-US" dirty="0">
                <a:solidFill>
                  <a:schemeClr val="bg1">
                    <a:alpha val="80000"/>
                  </a:schemeClr>
                </a:solidFill>
              </a:rPr>
              <a:t>How long does it take your group of 10 players to slay Lycia in the Sanctum? Or </a:t>
            </a:r>
            <a:r>
              <a:rPr lang="en-US" dirty="0" err="1">
                <a:solidFill>
                  <a:schemeClr val="bg1">
                    <a:alpha val="80000"/>
                  </a:schemeClr>
                </a:solidFill>
              </a:rPr>
              <a:t>Nashta</a:t>
            </a:r>
            <a:r>
              <a:rPr lang="en-US" dirty="0">
                <a:solidFill>
                  <a:schemeClr val="bg1">
                    <a:alpha val="80000"/>
                  </a:schemeClr>
                </a:solidFill>
              </a:rPr>
              <a:t>? Or commonly raced to bosses such as 2 </a:t>
            </a:r>
            <a:r>
              <a:rPr lang="en-US" dirty="0" err="1">
                <a:solidFill>
                  <a:schemeClr val="bg1">
                    <a:alpha val="80000"/>
                  </a:schemeClr>
                </a:solidFill>
              </a:rPr>
              <a:t>voidstones</a:t>
            </a:r>
            <a:r>
              <a:rPr lang="en-US" dirty="0">
                <a:solidFill>
                  <a:schemeClr val="bg1">
                    <a:alpha val="80000"/>
                  </a:schemeClr>
                </a:solidFill>
              </a:rPr>
              <a:t>?</a:t>
            </a:r>
          </a:p>
          <a:p>
            <a:r>
              <a:rPr lang="en-US" dirty="0">
                <a:solidFill>
                  <a:schemeClr val="bg1">
                    <a:alpha val="80000"/>
                  </a:schemeClr>
                </a:solidFill>
              </a:rPr>
              <a:t>The March 2023 tech would be really interesting to see used again. It always felt designed for player-run races.</a:t>
            </a:r>
          </a:p>
        </p:txBody>
      </p:sp>
      <p:pic>
        <p:nvPicPr>
          <p:cNvPr id="5" name="Picture 4">
            <a:extLst>
              <a:ext uri="{FF2B5EF4-FFF2-40B4-BE49-F238E27FC236}">
                <a16:creationId xmlns:a16="http://schemas.microsoft.com/office/drawing/2014/main" id="{7A3BDD0C-80BE-16BC-B196-AC5853CA8EFA}"/>
              </a:ext>
            </a:extLst>
          </p:cNvPr>
          <p:cNvPicPr>
            <a:picLocks noChangeAspect="1"/>
          </p:cNvPicPr>
          <p:nvPr/>
        </p:nvPicPr>
        <p:blipFill>
          <a:blip r:embed="rId2">
            <a:extLst>
              <a:ext uri="{28A0092B-C50C-407E-A947-70E740481C1C}">
                <a14:useLocalDpi xmlns:a14="http://schemas.microsoft.com/office/drawing/2010/main" val="0"/>
              </a:ext>
            </a:extLst>
          </a:blip>
          <a:srcRect l="3049" r="3049"/>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1" name="Group 10">
            <a:extLst>
              <a:ext uri="{FF2B5EF4-FFF2-40B4-BE49-F238E27FC236}">
                <a16:creationId xmlns:a16="http://schemas.microsoft.com/office/drawing/2014/main" id="{F073F45F-47C0-CF91-FD54-A3FDF47EDB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2" name="Freeform: Shape 11">
              <a:extLst>
                <a:ext uri="{FF2B5EF4-FFF2-40B4-BE49-F238E27FC236}">
                  <a16:creationId xmlns:a16="http://schemas.microsoft.com/office/drawing/2014/main" id="{2733B28F-21D2-F035-0DD1-930A36A55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331FAA6-5D83-8D5D-238F-28E4044DC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850859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1C6FB9-3A91-B7FF-5EE6-1B3E5060FD5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4D39016-5CAD-6455-2D50-892E00E0D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4E3BB0-1D15-94DE-C817-A89C321F10E0}"/>
              </a:ext>
            </a:extLst>
          </p:cNvPr>
          <p:cNvSpPr>
            <a:spLocks noGrp="1"/>
          </p:cNvSpPr>
          <p:nvPr>
            <p:ph type="title"/>
          </p:nvPr>
        </p:nvSpPr>
        <p:spPr>
          <a:xfrm>
            <a:off x="66327" y="105763"/>
            <a:ext cx="5753359" cy="2207187"/>
          </a:xfrm>
        </p:spPr>
        <p:txBody>
          <a:bodyPr anchor="t">
            <a:normAutofit fontScale="90000"/>
          </a:bodyPr>
          <a:lstStyle/>
          <a:p>
            <a:r>
              <a:rPr lang="en-US" sz="6000" b="1" dirty="0">
                <a:solidFill>
                  <a:srgbClr val="FFC000"/>
                </a:solidFill>
              </a:rPr>
              <a:t>Idea 4: Group  Found Events &amp; Asynchronous Races</a:t>
            </a:r>
            <a:endParaRPr lang="en-AU" sz="6000" b="1" dirty="0">
              <a:solidFill>
                <a:srgbClr val="FFC000"/>
              </a:solidFill>
            </a:endParaRPr>
          </a:p>
        </p:txBody>
      </p:sp>
      <p:sp>
        <p:nvSpPr>
          <p:cNvPr id="3" name="Content Placeholder 2">
            <a:extLst>
              <a:ext uri="{FF2B5EF4-FFF2-40B4-BE49-F238E27FC236}">
                <a16:creationId xmlns:a16="http://schemas.microsoft.com/office/drawing/2014/main" id="{3A809520-15E7-F0D2-779E-A7362D5E0525}"/>
              </a:ext>
            </a:extLst>
          </p:cNvPr>
          <p:cNvSpPr>
            <a:spLocks noGrp="1"/>
          </p:cNvSpPr>
          <p:nvPr>
            <p:ph idx="1"/>
          </p:nvPr>
        </p:nvSpPr>
        <p:spPr>
          <a:xfrm>
            <a:off x="37213" y="2418713"/>
            <a:ext cx="4981762" cy="4439287"/>
          </a:xfrm>
        </p:spPr>
        <p:txBody>
          <a:bodyPr>
            <a:normAutofit lnSpcReduction="10000"/>
          </a:bodyPr>
          <a:lstStyle/>
          <a:p>
            <a:r>
              <a:rPr lang="en-US" dirty="0">
                <a:solidFill>
                  <a:schemeClr val="bg1">
                    <a:alpha val="80000"/>
                  </a:schemeClr>
                </a:solidFill>
              </a:rPr>
              <a:t>Prize structures will determine who the target audience for race events will be.</a:t>
            </a:r>
          </a:p>
          <a:p>
            <a:r>
              <a:rPr lang="en-US" dirty="0">
                <a:solidFill>
                  <a:schemeClr val="bg1">
                    <a:alpha val="80000"/>
                  </a:schemeClr>
                </a:solidFill>
              </a:rPr>
              <a:t>“First players to X get Y” – is designed for elite players only</a:t>
            </a:r>
          </a:p>
          <a:p>
            <a:r>
              <a:rPr lang="en-US" dirty="0">
                <a:solidFill>
                  <a:schemeClr val="bg1">
                    <a:alpha val="80000"/>
                  </a:schemeClr>
                </a:solidFill>
              </a:rPr>
              <a:t>“All who X get Y and enter a draw for Z” – more mass appeal, worse for spectators</a:t>
            </a:r>
          </a:p>
          <a:p>
            <a:r>
              <a:rPr lang="en-US" dirty="0">
                <a:solidFill>
                  <a:schemeClr val="bg1">
                    <a:alpha val="80000"/>
                  </a:schemeClr>
                </a:solidFill>
              </a:rPr>
              <a:t>“All who X enter a draw for Y, first 10 to X also get Z” – a balance of the two.</a:t>
            </a:r>
          </a:p>
        </p:txBody>
      </p:sp>
      <p:pic>
        <p:nvPicPr>
          <p:cNvPr id="5" name="Picture 4">
            <a:extLst>
              <a:ext uri="{FF2B5EF4-FFF2-40B4-BE49-F238E27FC236}">
                <a16:creationId xmlns:a16="http://schemas.microsoft.com/office/drawing/2014/main" id="{38891ADA-C8FD-73E0-2DE0-86EF9F886AAF}"/>
              </a:ext>
            </a:extLst>
          </p:cNvPr>
          <p:cNvPicPr>
            <a:picLocks noChangeAspect="1"/>
          </p:cNvPicPr>
          <p:nvPr/>
        </p:nvPicPr>
        <p:blipFill>
          <a:blip r:embed="rId2">
            <a:extLst>
              <a:ext uri="{28A0092B-C50C-407E-A947-70E740481C1C}">
                <a14:useLocalDpi xmlns:a14="http://schemas.microsoft.com/office/drawing/2010/main" val="0"/>
              </a:ext>
            </a:extLst>
          </a:blip>
          <a:srcRect l="3049" r="3049"/>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1" name="Group 10">
            <a:extLst>
              <a:ext uri="{FF2B5EF4-FFF2-40B4-BE49-F238E27FC236}">
                <a16:creationId xmlns:a16="http://schemas.microsoft.com/office/drawing/2014/main" id="{475EEC15-6A6F-E9E7-C06F-9D782BA6FC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2" name="Freeform: Shape 11">
              <a:extLst>
                <a:ext uri="{FF2B5EF4-FFF2-40B4-BE49-F238E27FC236}">
                  <a16:creationId xmlns:a16="http://schemas.microsoft.com/office/drawing/2014/main" id="{3CD405DD-B3D7-B2A3-9B5E-E6D276A61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63DA3E1-387C-CB9B-766F-FFFFB5C033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710417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A11158-B543-E4E1-09D4-3667329CBE4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484" b="484"/>
          <a:stretch/>
        </p:blipFill>
        <p:spPr>
          <a:xfrm>
            <a:off x="20" y="1"/>
            <a:ext cx="12191980" cy="6857999"/>
          </a:xfrm>
          <a:prstGeom prst="rect">
            <a:avLst/>
          </a:prstGeom>
        </p:spPr>
      </p:pic>
      <p:sp>
        <p:nvSpPr>
          <p:cNvPr id="2" name="Title 1">
            <a:extLst>
              <a:ext uri="{FF2B5EF4-FFF2-40B4-BE49-F238E27FC236}">
                <a16:creationId xmlns:a16="http://schemas.microsoft.com/office/drawing/2014/main" id="{B08F128E-5158-B5C5-F9B4-942A3F3452DE}"/>
              </a:ext>
            </a:extLst>
          </p:cNvPr>
          <p:cNvSpPr>
            <a:spLocks noGrp="1"/>
          </p:cNvSpPr>
          <p:nvPr>
            <p:ph type="ctrTitle"/>
          </p:nvPr>
        </p:nvSpPr>
        <p:spPr>
          <a:xfrm>
            <a:off x="0" y="0"/>
            <a:ext cx="4666004" cy="6857998"/>
          </a:xfrm>
        </p:spPr>
        <p:txBody>
          <a:bodyPr>
            <a:normAutofit/>
          </a:bodyPr>
          <a:lstStyle/>
          <a:p>
            <a:r>
              <a:rPr lang="en-US" sz="3600" b="1" dirty="0">
                <a:solidFill>
                  <a:srgbClr val="FFFFFF"/>
                </a:solidFill>
                <a:effectLst>
                  <a:glow rad="127000">
                    <a:schemeClr val="bg1"/>
                  </a:glow>
                </a:effectLst>
              </a:rPr>
              <a:t>POE 2 has been delayed until 06-Dec-2024. This makes 3.25 one of the longest leagues ever.</a:t>
            </a:r>
            <a:br>
              <a:rPr lang="en-US" sz="3600" b="1" dirty="0">
                <a:solidFill>
                  <a:srgbClr val="FFFFFF"/>
                </a:solidFill>
                <a:effectLst>
                  <a:glow rad="127000">
                    <a:schemeClr val="bg1"/>
                  </a:glow>
                </a:effectLst>
              </a:rPr>
            </a:br>
            <a:br>
              <a:rPr lang="en-US" sz="3600" b="1" dirty="0">
                <a:solidFill>
                  <a:srgbClr val="FFFFFF"/>
                </a:solidFill>
                <a:effectLst>
                  <a:glow rad="127000">
                    <a:schemeClr val="bg1"/>
                  </a:glow>
                </a:effectLst>
              </a:rPr>
            </a:br>
            <a:r>
              <a:rPr lang="en-US" sz="3600" b="1" dirty="0">
                <a:solidFill>
                  <a:srgbClr val="FFFFFF"/>
                </a:solidFill>
                <a:effectLst>
                  <a:glow rad="127000">
                    <a:schemeClr val="bg1"/>
                  </a:glow>
                </a:effectLst>
              </a:rPr>
              <a:t>In the past GGG have run events like Endless Heist, Atlas Invasion and Delirium Everywhere alongside long </a:t>
            </a:r>
            <a:r>
              <a:rPr lang="en-US" sz="3600" b="1" dirty="0" err="1">
                <a:solidFill>
                  <a:srgbClr val="FFFFFF"/>
                </a:solidFill>
                <a:effectLst>
                  <a:glow rad="127000">
                    <a:schemeClr val="bg1"/>
                  </a:glow>
                </a:effectLst>
              </a:rPr>
              <a:t>leauges</a:t>
            </a:r>
            <a:r>
              <a:rPr lang="en-US" sz="3600" b="1" dirty="0">
                <a:solidFill>
                  <a:srgbClr val="FFFFFF"/>
                </a:solidFill>
                <a:effectLst>
                  <a:glow rad="127000">
                    <a:schemeClr val="bg1"/>
                  </a:glow>
                </a:effectLst>
              </a:rPr>
              <a:t>.</a:t>
            </a:r>
            <a:endParaRPr lang="en-AU" sz="3600" b="1" dirty="0">
              <a:solidFill>
                <a:srgbClr val="FFFFFF"/>
              </a:solidFill>
              <a:effectLst>
                <a:glow rad="127000">
                  <a:schemeClr val="bg1"/>
                </a:glow>
              </a:effectLst>
            </a:endParaRPr>
          </a:p>
        </p:txBody>
      </p:sp>
    </p:spTree>
    <p:extLst>
      <p:ext uri="{BB962C8B-B14F-4D97-AF65-F5344CB8AC3E}">
        <p14:creationId xmlns:p14="http://schemas.microsoft.com/office/powerpoint/2010/main" val="64801581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FC1A9331-78D2-AD19-B9F3-21A667BE7E2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C25719E-7FFE-43BF-C206-FAC509411ADF}"/>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828" b="828"/>
          <a:stretch/>
        </p:blipFill>
        <p:spPr>
          <a:xfrm>
            <a:off x="20" y="1"/>
            <a:ext cx="12191980" cy="6857999"/>
          </a:xfrm>
          <a:prstGeom prst="rect">
            <a:avLst/>
          </a:prstGeom>
        </p:spPr>
      </p:pic>
      <p:sp>
        <p:nvSpPr>
          <p:cNvPr id="2" name="Title 1">
            <a:extLst>
              <a:ext uri="{FF2B5EF4-FFF2-40B4-BE49-F238E27FC236}">
                <a16:creationId xmlns:a16="http://schemas.microsoft.com/office/drawing/2014/main" id="{F7E20877-5410-B785-A697-D7AE9BD41FD3}"/>
              </a:ext>
            </a:extLst>
          </p:cNvPr>
          <p:cNvSpPr>
            <a:spLocks noGrp="1"/>
          </p:cNvSpPr>
          <p:nvPr>
            <p:ph type="ctrTitle"/>
          </p:nvPr>
        </p:nvSpPr>
        <p:spPr>
          <a:xfrm>
            <a:off x="0" y="2892286"/>
            <a:ext cx="9223513" cy="3965713"/>
          </a:xfrm>
        </p:spPr>
        <p:txBody>
          <a:bodyPr>
            <a:normAutofit fontScale="90000"/>
          </a:bodyPr>
          <a:lstStyle/>
          <a:p>
            <a:r>
              <a:rPr lang="en-US" b="1" dirty="0">
                <a:solidFill>
                  <a:srgbClr val="FFFFFF"/>
                </a:solidFill>
                <a:effectLst>
                  <a:glow rad="127000">
                    <a:schemeClr val="bg1"/>
                  </a:glow>
                </a:effectLst>
              </a:rPr>
              <a:t>Summary of ideas:</a:t>
            </a:r>
            <a:br>
              <a:rPr lang="en-US" b="1" dirty="0">
                <a:solidFill>
                  <a:srgbClr val="FFFFFF"/>
                </a:solidFill>
                <a:effectLst>
                  <a:glow rad="127000">
                    <a:schemeClr val="bg1"/>
                  </a:glow>
                </a:effectLst>
              </a:rPr>
            </a:br>
            <a:r>
              <a:rPr lang="en-US" b="1" dirty="0">
                <a:solidFill>
                  <a:srgbClr val="FFFFFF"/>
                </a:solidFill>
                <a:effectLst>
                  <a:glow rad="127000">
                    <a:schemeClr val="bg1"/>
                  </a:glow>
                </a:effectLst>
              </a:rPr>
              <a:t>Endless Delve &amp; </a:t>
            </a:r>
            <a:r>
              <a:rPr lang="en-US" b="1" dirty="0" err="1">
                <a:solidFill>
                  <a:srgbClr val="FFFFFF"/>
                </a:solidFill>
                <a:effectLst>
                  <a:glow rad="127000">
                    <a:schemeClr val="bg1"/>
                  </a:glow>
                </a:effectLst>
              </a:rPr>
              <a:t>Recombinators</a:t>
            </a:r>
            <a:br>
              <a:rPr lang="en-US" b="1" dirty="0">
                <a:solidFill>
                  <a:srgbClr val="FFFFFF"/>
                </a:solidFill>
                <a:effectLst>
                  <a:glow rad="127000">
                    <a:schemeClr val="bg1"/>
                  </a:glow>
                </a:effectLst>
              </a:rPr>
            </a:br>
            <a:r>
              <a:rPr lang="en-US" b="1" dirty="0">
                <a:solidFill>
                  <a:srgbClr val="FFFFFF"/>
                </a:solidFill>
                <a:effectLst>
                  <a:glow rad="127000">
                    <a:schemeClr val="bg1"/>
                  </a:glow>
                </a:effectLst>
              </a:rPr>
              <a:t>Mini-Patch &amp; Fresh Start</a:t>
            </a:r>
            <a:br>
              <a:rPr lang="en-US" b="1" dirty="0">
                <a:solidFill>
                  <a:srgbClr val="FFFFFF"/>
                </a:solidFill>
                <a:effectLst>
                  <a:glow rad="127000">
                    <a:schemeClr val="bg1"/>
                  </a:glow>
                </a:effectLst>
              </a:rPr>
            </a:br>
            <a:r>
              <a:rPr lang="en-US" b="1" dirty="0">
                <a:solidFill>
                  <a:srgbClr val="FFFFFF"/>
                </a:solidFill>
                <a:effectLst>
                  <a:glow rad="127000">
                    <a:schemeClr val="bg1"/>
                  </a:glow>
                </a:effectLst>
              </a:rPr>
              <a:t>Delirium Everywhere Revisited</a:t>
            </a:r>
            <a:br>
              <a:rPr lang="en-US" b="1" dirty="0">
                <a:solidFill>
                  <a:srgbClr val="FFFFFF"/>
                </a:solidFill>
                <a:effectLst>
                  <a:glow rad="127000">
                    <a:schemeClr val="bg1"/>
                  </a:glow>
                </a:effectLst>
              </a:rPr>
            </a:br>
            <a:r>
              <a:rPr lang="en-US" b="1" dirty="0">
                <a:solidFill>
                  <a:srgbClr val="FFFFFF"/>
                </a:solidFill>
                <a:effectLst>
                  <a:glow rad="127000">
                    <a:schemeClr val="bg1"/>
                  </a:glow>
                </a:effectLst>
              </a:rPr>
              <a:t>Group Found Events Revisited</a:t>
            </a:r>
            <a:endParaRPr lang="en-AU" b="1" dirty="0">
              <a:solidFill>
                <a:srgbClr val="FFFFFF"/>
              </a:solidFill>
              <a:effectLst>
                <a:glow rad="127000">
                  <a:schemeClr val="bg1"/>
                </a:glow>
              </a:effectLst>
            </a:endParaRPr>
          </a:p>
        </p:txBody>
      </p:sp>
    </p:spTree>
    <p:extLst>
      <p:ext uri="{BB962C8B-B14F-4D97-AF65-F5344CB8AC3E}">
        <p14:creationId xmlns:p14="http://schemas.microsoft.com/office/powerpoint/2010/main" val="125637946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A11158-B543-E4E1-09D4-3667329CBE4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484" b="484"/>
          <a:stretch/>
        </p:blipFill>
        <p:spPr>
          <a:xfrm>
            <a:off x="20" y="1"/>
            <a:ext cx="12191980" cy="6857999"/>
          </a:xfrm>
          <a:prstGeom prst="rect">
            <a:avLst/>
          </a:prstGeom>
        </p:spPr>
      </p:pic>
      <p:sp>
        <p:nvSpPr>
          <p:cNvPr id="2" name="Title 1">
            <a:extLst>
              <a:ext uri="{FF2B5EF4-FFF2-40B4-BE49-F238E27FC236}">
                <a16:creationId xmlns:a16="http://schemas.microsoft.com/office/drawing/2014/main" id="{B08F128E-5158-B5C5-F9B4-942A3F3452DE}"/>
              </a:ext>
            </a:extLst>
          </p:cNvPr>
          <p:cNvSpPr>
            <a:spLocks noGrp="1"/>
          </p:cNvSpPr>
          <p:nvPr>
            <p:ph type="ctrTitle"/>
          </p:nvPr>
        </p:nvSpPr>
        <p:spPr>
          <a:xfrm>
            <a:off x="-1" y="3273040"/>
            <a:ext cx="6332435" cy="3584960"/>
          </a:xfrm>
        </p:spPr>
        <p:txBody>
          <a:bodyPr>
            <a:noAutofit/>
          </a:bodyPr>
          <a:lstStyle/>
          <a:p>
            <a:r>
              <a:rPr lang="en-US" sz="3200" b="1" dirty="0">
                <a:solidFill>
                  <a:srgbClr val="FFFFFF"/>
                </a:solidFill>
                <a:effectLst>
                  <a:glow rad="127000">
                    <a:schemeClr val="bg1"/>
                  </a:glow>
                </a:effectLst>
              </a:rPr>
              <a:t>Players are free to decide – keep playing the league if it’s still fun, move on to other games for a while, or jump into one or more of the events.</a:t>
            </a:r>
            <a:br>
              <a:rPr lang="en-US" sz="3200" b="1" dirty="0">
                <a:solidFill>
                  <a:srgbClr val="FFFFFF"/>
                </a:solidFill>
                <a:effectLst>
                  <a:glow rad="127000">
                    <a:schemeClr val="bg1"/>
                  </a:glow>
                </a:effectLst>
              </a:rPr>
            </a:br>
            <a:r>
              <a:rPr lang="en-US" sz="3200" b="1" dirty="0">
                <a:solidFill>
                  <a:srgbClr val="FFFF00"/>
                </a:solidFill>
                <a:effectLst>
                  <a:glow rad="127000">
                    <a:schemeClr val="bg1"/>
                  </a:glow>
                </a:effectLst>
              </a:rPr>
              <a:t>GGG probably don’t want to run events that take a lot of programming.</a:t>
            </a:r>
            <a:br>
              <a:rPr lang="en-US" sz="3200" b="1" dirty="0">
                <a:solidFill>
                  <a:srgbClr val="FFFF00"/>
                </a:solidFill>
                <a:effectLst>
                  <a:glow rad="127000">
                    <a:schemeClr val="bg1"/>
                  </a:glow>
                </a:effectLst>
              </a:rPr>
            </a:br>
            <a:r>
              <a:rPr lang="en-US" sz="3200" b="1" dirty="0">
                <a:solidFill>
                  <a:srgbClr val="FFFF00"/>
                </a:solidFill>
                <a:effectLst>
                  <a:glow rad="127000">
                    <a:schemeClr val="bg1"/>
                  </a:glow>
                </a:effectLst>
              </a:rPr>
              <a:t>For this reason every idea here is similar to something GGG ran before.</a:t>
            </a:r>
            <a:endParaRPr lang="en-AU" sz="3200" b="1" dirty="0">
              <a:solidFill>
                <a:srgbClr val="FFFF00"/>
              </a:solidFill>
              <a:effectLst>
                <a:glow rad="127000">
                  <a:schemeClr val="bg1"/>
                </a:glow>
              </a:effectLst>
            </a:endParaRPr>
          </a:p>
        </p:txBody>
      </p:sp>
    </p:spTree>
    <p:extLst>
      <p:ext uri="{BB962C8B-B14F-4D97-AF65-F5344CB8AC3E}">
        <p14:creationId xmlns:p14="http://schemas.microsoft.com/office/powerpoint/2010/main" val="355072747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1EB90A-BE2D-72A2-76A0-2C8160680AF0}"/>
              </a:ext>
            </a:extLst>
          </p:cNvPr>
          <p:cNvSpPr>
            <a:spLocks noGrp="1"/>
          </p:cNvSpPr>
          <p:nvPr>
            <p:ph type="title"/>
          </p:nvPr>
        </p:nvSpPr>
        <p:spPr>
          <a:xfrm>
            <a:off x="116288" y="155111"/>
            <a:ext cx="5688476" cy="2724275"/>
          </a:xfrm>
        </p:spPr>
        <p:txBody>
          <a:bodyPr anchor="t">
            <a:normAutofit fontScale="90000"/>
          </a:bodyPr>
          <a:lstStyle/>
          <a:p>
            <a:r>
              <a:rPr lang="en-US" sz="7200" b="1" dirty="0">
                <a:solidFill>
                  <a:srgbClr val="FFFF00"/>
                </a:solidFill>
              </a:rPr>
              <a:t>Idea 1: Endless Delve Done Differently</a:t>
            </a:r>
            <a:endParaRPr lang="en-AU" sz="7200" b="1" dirty="0">
              <a:solidFill>
                <a:srgbClr val="FFFF00"/>
              </a:solidFill>
            </a:endParaRPr>
          </a:p>
        </p:txBody>
      </p:sp>
      <p:sp>
        <p:nvSpPr>
          <p:cNvPr id="3" name="Content Placeholder 2">
            <a:extLst>
              <a:ext uri="{FF2B5EF4-FFF2-40B4-BE49-F238E27FC236}">
                <a16:creationId xmlns:a16="http://schemas.microsoft.com/office/drawing/2014/main" id="{AAF152A8-B052-D718-B939-D801ED76DBD3}"/>
              </a:ext>
            </a:extLst>
          </p:cNvPr>
          <p:cNvSpPr>
            <a:spLocks noGrp="1"/>
          </p:cNvSpPr>
          <p:nvPr>
            <p:ph idx="1"/>
          </p:nvPr>
        </p:nvSpPr>
        <p:spPr>
          <a:xfrm>
            <a:off x="195258" y="3127762"/>
            <a:ext cx="5804764" cy="3729694"/>
          </a:xfrm>
        </p:spPr>
        <p:txBody>
          <a:bodyPr>
            <a:normAutofit/>
          </a:bodyPr>
          <a:lstStyle/>
          <a:p>
            <a:pPr marL="0" lvl="0" indent="0" rtl="0">
              <a:spcAft>
                <a:spcPts val="1417"/>
              </a:spcAft>
              <a:buSzPct val="45000"/>
              <a:buNone/>
            </a:pPr>
            <a:r>
              <a:rPr lang="en-AU" sz="3200" dirty="0">
                <a:solidFill>
                  <a:schemeClr val="bg1"/>
                </a:solidFill>
                <a:cs typeface="Tahoma" pitchFamily="2"/>
              </a:rPr>
              <a:t>Endless Delve has been a player </a:t>
            </a:r>
            <a:r>
              <a:rPr lang="en-AU" sz="3200" dirty="0" err="1">
                <a:solidFill>
                  <a:schemeClr val="bg1"/>
                </a:solidFill>
                <a:cs typeface="Tahoma" pitchFamily="2"/>
              </a:rPr>
              <a:t>favorite</a:t>
            </a:r>
            <a:r>
              <a:rPr lang="en-AU" sz="3200" dirty="0">
                <a:solidFill>
                  <a:schemeClr val="bg1"/>
                </a:solidFill>
                <a:cs typeface="Tahoma" pitchFamily="2"/>
              </a:rPr>
              <a:t>. You are stuck only in the Delve mines from level 1 and the rules enforce SSF play.</a:t>
            </a:r>
          </a:p>
          <a:p>
            <a:pPr marL="0" lvl="0" indent="0" rtl="0">
              <a:spcAft>
                <a:spcPts val="1417"/>
              </a:spcAft>
              <a:buSzPct val="45000"/>
              <a:buNone/>
            </a:pPr>
            <a:r>
              <a:rPr lang="en-AU" sz="3200" dirty="0">
                <a:solidFill>
                  <a:schemeClr val="bg1"/>
                </a:solidFill>
                <a:cs typeface="Tahoma" pitchFamily="2"/>
              </a:rPr>
              <a:t>You have unlimited sulphite.</a:t>
            </a:r>
          </a:p>
        </p:txBody>
      </p:sp>
      <p:pic>
        <p:nvPicPr>
          <p:cNvPr id="5" name="Picture 4">
            <a:extLst>
              <a:ext uri="{FF2B5EF4-FFF2-40B4-BE49-F238E27FC236}">
                <a16:creationId xmlns:a16="http://schemas.microsoft.com/office/drawing/2014/main" id="{507B141B-534E-3065-4D9D-18C585E376EF}"/>
              </a:ext>
            </a:extLst>
          </p:cNvPr>
          <p:cNvPicPr>
            <a:picLocks noChangeAspect="1"/>
          </p:cNvPicPr>
          <p:nvPr/>
        </p:nvPicPr>
        <p:blipFill>
          <a:blip r:embed="rId2">
            <a:extLst>
              <a:ext uri="{28A0092B-C50C-407E-A947-70E740481C1C}">
                <a14:useLocalDpi xmlns:a14="http://schemas.microsoft.com/office/drawing/2010/main" val="0"/>
              </a:ext>
            </a:extLst>
          </a:blip>
          <a:srcRect l="3011" r="301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6" name="Group 11">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3" name="Freeform: Shape 12">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61684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94ADBF-36E5-7F34-C30C-F12E3BD498EB}"/>
            </a:ext>
          </a:extLst>
        </p:cNvPr>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0DA04D83-8F2D-F3D2-667E-5AEC39224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0BF703-B86B-1CBF-895A-9ADE436959A0}"/>
              </a:ext>
            </a:extLst>
          </p:cNvPr>
          <p:cNvSpPr>
            <a:spLocks noGrp="1"/>
          </p:cNvSpPr>
          <p:nvPr>
            <p:ph type="title"/>
          </p:nvPr>
        </p:nvSpPr>
        <p:spPr>
          <a:xfrm>
            <a:off x="116288" y="155112"/>
            <a:ext cx="5688476" cy="1947154"/>
          </a:xfrm>
        </p:spPr>
        <p:txBody>
          <a:bodyPr anchor="t">
            <a:normAutofit fontScale="90000"/>
          </a:bodyPr>
          <a:lstStyle/>
          <a:p>
            <a:r>
              <a:rPr lang="en-US" sz="7200" b="1" dirty="0">
                <a:solidFill>
                  <a:srgbClr val="FFFF00"/>
                </a:solidFill>
              </a:rPr>
              <a:t>Endless Delve Done Differently</a:t>
            </a:r>
            <a:endParaRPr lang="en-AU" sz="7200" b="1" dirty="0">
              <a:solidFill>
                <a:srgbClr val="FFFF00"/>
              </a:solidFill>
            </a:endParaRPr>
          </a:p>
        </p:txBody>
      </p:sp>
      <p:sp>
        <p:nvSpPr>
          <p:cNvPr id="3" name="Content Placeholder 2">
            <a:extLst>
              <a:ext uri="{FF2B5EF4-FFF2-40B4-BE49-F238E27FC236}">
                <a16:creationId xmlns:a16="http://schemas.microsoft.com/office/drawing/2014/main" id="{5916FC47-9634-F166-1563-D4E52D69F31F}"/>
              </a:ext>
            </a:extLst>
          </p:cNvPr>
          <p:cNvSpPr>
            <a:spLocks noGrp="1"/>
          </p:cNvSpPr>
          <p:nvPr>
            <p:ph idx="1"/>
          </p:nvPr>
        </p:nvSpPr>
        <p:spPr>
          <a:xfrm>
            <a:off x="58144" y="2724819"/>
            <a:ext cx="5804764" cy="3978069"/>
          </a:xfrm>
        </p:spPr>
        <p:txBody>
          <a:bodyPr>
            <a:normAutofit fontScale="77500" lnSpcReduction="20000"/>
          </a:bodyPr>
          <a:lstStyle/>
          <a:p>
            <a:pPr marL="0" lvl="0" indent="0" rtl="0">
              <a:spcAft>
                <a:spcPts val="1417"/>
              </a:spcAft>
              <a:buSzPct val="45000"/>
              <a:buNone/>
            </a:pPr>
            <a:r>
              <a:rPr lang="en-AU" sz="3200" dirty="0">
                <a:solidFill>
                  <a:srgbClr val="FF0000"/>
                </a:solidFill>
                <a:cs typeface="Tahoma" pitchFamily="2"/>
              </a:rPr>
              <a:t>Problem: Endless Delve has been ‘solved’.</a:t>
            </a:r>
          </a:p>
          <a:p>
            <a:pPr marL="0" lvl="0" indent="0" rtl="0">
              <a:spcAft>
                <a:spcPts val="1417"/>
              </a:spcAft>
              <a:buSzPct val="45000"/>
              <a:buNone/>
            </a:pPr>
            <a:r>
              <a:rPr lang="en-AU" sz="3200" dirty="0">
                <a:solidFill>
                  <a:schemeClr val="bg1"/>
                </a:solidFill>
                <a:cs typeface="Tahoma" pitchFamily="2"/>
              </a:rPr>
              <a:t>Every time it has run, the same ignite builds are overwhelmingly dominant due to a starter unique all players get access to. This item isn’t in the base game.</a:t>
            </a:r>
          </a:p>
          <a:p>
            <a:pPr marL="0" lvl="0" indent="0" rtl="0">
              <a:spcAft>
                <a:spcPts val="1417"/>
              </a:spcAft>
              <a:buSzPct val="45000"/>
              <a:buNone/>
            </a:pPr>
            <a:r>
              <a:rPr lang="en-AU" sz="3200" dirty="0">
                <a:solidFill>
                  <a:srgbClr val="FF0000"/>
                </a:solidFill>
                <a:cs typeface="Tahoma" pitchFamily="2"/>
              </a:rPr>
              <a:t>Solution: Remove the starter </a:t>
            </a:r>
            <a:r>
              <a:rPr lang="en-AU" sz="3200" dirty="0" err="1">
                <a:solidFill>
                  <a:srgbClr val="FF0000"/>
                </a:solidFill>
                <a:cs typeface="Tahoma" pitchFamily="2"/>
              </a:rPr>
              <a:t>uniques</a:t>
            </a:r>
            <a:r>
              <a:rPr lang="en-AU" sz="3200" dirty="0">
                <a:solidFill>
                  <a:srgbClr val="FF0000"/>
                </a:solidFill>
                <a:cs typeface="Tahoma" pitchFamily="2"/>
              </a:rPr>
              <a:t>. </a:t>
            </a:r>
          </a:p>
          <a:p>
            <a:pPr marL="0" lvl="0" indent="0" rtl="0">
              <a:spcAft>
                <a:spcPts val="1417"/>
              </a:spcAft>
              <a:buSzPct val="45000"/>
              <a:buNone/>
            </a:pPr>
            <a:r>
              <a:rPr lang="en-AU" sz="3200" dirty="0">
                <a:solidFill>
                  <a:schemeClr val="bg1"/>
                </a:solidFill>
                <a:cs typeface="Tahoma" pitchFamily="2"/>
              </a:rPr>
              <a:t>This creates a new problem (players being too weak to survive the first node). Solve this by letting players START with all 24 passives from quests, instead of getting them every few XP levels.</a:t>
            </a:r>
          </a:p>
        </p:txBody>
      </p:sp>
      <p:pic>
        <p:nvPicPr>
          <p:cNvPr id="5" name="Picture 4">
            <a:extLst>
              <a:ext uri="{FF2B5EF4-FFF2-40B4-BE49-F238E27FC236}">
                <a16:creationId xmlns:a16="http://schemas.microsoft.com/office/drawing/2014/main" id="{90C49393-29EB-241F-39E6-1C4DD4B0D3A5}"/>
              </a:ext>
            </a:extLst>
          </p:cNvPr>
          <p:cNvPicPr>
            <a:picLocks noChangeAspect="1"/>
          </p:cNvPicPr>
          <p:nvPr/>
        </p:nvPicPr>
        <p:blipFill>
          <a:blip r:embed="rId2">
            <a:extLst>
              <a:ext uri="{28A0092B-C50C-407E-A947-70E740481C1C}">
                <a14:useLocalDpi xmlns:a14="http://schemas.microsoft.com/office/drawing/2010/main" val="0"/>
              </a:ext>
            </a:extLst>
          </a:blip>
          <a:srcRect l="3011" r="301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6" name="Group 11">
            <a:extLst>
              <a:ext uri="{FF2B5EF4-FFF2-40B4-BE49-F238E27FC236}">
                <a16:creationId xmlns:a16="http://schemas.microsoft.com/office/drawing/2014/main" id="{199A6845-E861-8ACA-2104-08F5FBDF39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3" name="Freeform: Shape 12">
              <a:extLst>
                <a:ext uri="{FF2B5EF4-FFF2-40B4-BE49-F238E27FC236}">
                  <a16:creationId xmlns:a16="http://schemas.microsoft.com/office/drawing/2014/main" id="{F3C35EA2-7A96-E09E-DEE1-4C030CCDF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512A14B-C73F-AE34-F1D9-39736417A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873367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5B05DE-2907-7F4A-9FE1-A67E382B639C}"/>
            </a:ext>
          </a:extLst>
        </p:cNvPr>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6BB6E5F8-C5E9-10D0-A76B-8C45C3626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6A21DA-26AF-48F8-3CE2-22F5C5555831}"/>
              </a:ext>
            </a:extLst>
          </p:cNvPr>
          <p:cNvSpPr>
            <a:spLocks noGrp="1"/>
          </p:cNvSpPr>
          <p:nvPr>
            <p:ph type="title"/>
          </p:nvPr>
        </p:nvSpPr>
        <p:spPr>
          <a:xfrm>
            <a:off x="116288" y="155111"/>
            <a:ext cx="5688476" cy="2724275"/>
          </a:xfrm>
        </p:spPr>
        <p:txBody>
          <a:bodyPr anchor="t">
            <a:normAutofit fontScale="90000"/>
          </a:bodyPr>
          <a:lstStyle/>
          <a:p>
            <a:r>
              <a:rPr lang="en-US" sz="7200" b="1" dirty="0">
                <a:solidFill>
                  <a:srgbClr val="FFFF00"/>
                </a:solidFill>
              </a:rPr>
              <a:t>Endless Delve Done Differently</a:t>
            </a:r>
            <a:endParaRPr lang="en-AU" sz="7200" b="1" dirty="0">
              <a:solidFill>
                <a:srgbClr val="FFFF00"/>
              </a:solidFill>
            </a:endParaRPr>
          </a:p>
        </p:txBody>
      </p:sp>
      <p:sp>
        <p:nvSpPr>
          <p:cNvPr id="3" name="Content Placeholder 2">
            <a:extLst>
              <a:ext uri="{FF2B5EF4-FFF2-40B4-BE49-F238E27FC236}">
                <a16:creationId xmlns:a16="http://schemas.microsoft.com/office/drawing/2014/main" id="{273193FC-CD3E-558E-BC4A-3840D1016BC5}"/>
              </a:ext>
            </a:extLst>
          </p:cNvPr>
          <p:cNvSpPr>
            <a:spLocks noGrp="1"/>
          </p:cNvSpPr>
          <p:nvPr>
            <p:ph idx="1"/>
          </p:nvPr>
        </p:nvSpPr>
        <p:spPr>
          <a:xfrm>
            <a:off x="116288" y="2246800"/>
            <a:ext cx="5923532" cy="4456089"/>
          </a:xfrm>
        </p:spPr>
        <p:txBody>
          <a:bodyPr>
            <a:normAutofit fontScale="92500" lnSpcReduction="10000"/>
          </a:bodyPr>
          <a:lstStyle/>
          <a:p>
            <a:pPr marL="0" lvl="0" indent="0" rtl="0">
              <a:spcAft>
                <a:spcPts val="1417"/>
              </a:spcAft>
              <a:buSzPct val="45000"/>
              <a:buNone/>
            </a:pPr>
            <a:r>
              <a:rPr lang="en-AU" sz="3200" dirty="0">
                <a:solidFill>
                  <a:srgbClr val="FF0000"/>
                </a:solidFill>
                <a:cs typeface="Tahoma" pitchFamily="2"/>
              </a:rPr>
              <a:t>Endless Delve has a ‘hidden pillar’: Bad Items. Does it need this?</a:t>
            </a:r>
          </a:p>
          <a:p>
            <a:pPr marL="0" lvl="0" indent="0" rtl="0">
              <a:spcAft>
                <a:spcPts val="1417"/>
              </a:spcAft>
              <a:buSzPct val="45000"/>
              <a:buNone/>
            </a:pPr>
            <a:r>
              <a:rPr lang="en-AU" sz="3200" dirty="0">
                <a:solidFill>
                  <a:schemeClr val="bg1"/>
                </a:solidFill>
                <a:cs typeface="Tahoma" pitchFamily="2"/>
              </a:rPr>
              <a:t>Players have access to comparatively weak items in Endless Delve due to limited access to endgame crafting. This is interesting as a diversion, but… does it have to be this way?</a:t>
            </a:r>
          </a:p>
          <a:p>
            <a:pPr marL="0" lvl="0" indent="0" rtl="0">
              <a:spcAft>
                <a:spcPts val="1417"/>
              </a:spcAft>
              <a:buSzPct val="45000"/>
              <a:buNone/>
            </a:pPr>
            <a:r>
              <a:rPr lang="en-AU" sz="3200" dirty="0">
                <a:solidFill>
                  <a:srgbClr val="FF0000"/>
                </a:solidFill>
                <a:cs typeface="Tahoma" pitchFamily="2"/>
              </a:rPr>
              <a:t>Change: Add the </a:t>
            </a:r>
            <a:r>
              <a:rPr lang="en-AU" sz="3200" dirty="0" err="1">
                <a:solidFill>
                  <a:srgbClr val="FF0000"/>
                </a:solidFill>
                <a:cs typeface="Tahoma" pitchFamily="2"/>
              </a:rPr>
              <a:t>Recombinator</a:t>
            </a:r>
            <a:r>
              <a:rPr lang="en-AU" sz="3200" dirty="0">
                <a:solidFill>
                  <a:srgbClr val="FF0000"/>
                </a:solidFill>
                <a:cs typeface="Tahoma" pitchFamily="2"/>
              </a:rPr>
              <a:t> to the Delve mines. Allow players unlimited use (no dust, no gold) </a:t>
            </a:r>
          </a:p>
        </p:txBody>
      </p:sp>
      <p:pic>
        <p:nvPicPr>
          <p:cNvPr id="5" name="Picture 4">
            <a:extLst>
              <a:ext uri="{FF2B5EF4-FFF2-40B4-BE49-F238E27FC236}">
                <a16:creationId xmlns:a16="http://schemas.microsoft.com/office/drawing/2014/main" id="{469ACB56-F429-03E8-9196-14F98E2BBA20}"/>
              </a:ext>
            </a:extLst>
          </p:cNvPr>
          <p:cNvPicPr>
            <a:picLocks noChangeAspect="1"/>
          </p:cNvPicPr>
          <p:nvPr/>
        </p:nvPicPr>
        <p:blipFill>
          <a:blip r:embed="rId2">
            <a:extLst>
              <a:ext uri="{28A0092B-C50C-407E-A947-70E740481C1C}">
                <a14:useLocalDpi xmlns:a14="http://schemas.microsoft.com/office/drawing/2010/main" val="0"/>
              </a:ext>
            </a:extLst>
          </a:blip>
          <a:srcRect l="3011" r="301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6" name="Group 11">
            <a:extLst>
              <a:ext uri="{FF2B5EF4-FFF2-40B4-BE49-F238E27FC236}">
                <a16:creationId xmlns:a16="http://schemas.microsoft.com/office/drawing/2014/main" id="{3046CD1F-D0AF-2D1A-54EF-F75A7C52F4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3" name="Freeform: Shape 12">
              <a:extLst>
                <a:ext uri="{FF2B5EF4-FFF2-40B4-BE49-F238E27FC236}">
                  <a16:creationId xmlns:a16="http://schemas.microsoft.com/office/drawing/2014/main" id="{7B467DB4-1F34-883C-A805-00F6F804D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BB4FED3-FD41-A1EC-6E84-9258704ED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238061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DD4457-0118-4555-6393-5362F04A349D}"/>
            </a:ext>
          </a:extLst>
        </p:cNvPr>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F771A47E-6836-D982-543B-D52292991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33D8FF-7AB7-C50B-A83B-F3BE2DA7A98F}"/>
              </a:ext>
            </a:extLst>
          </p:cNvPr>
          <p:cNvSpPr>
            <a:spLocks noGrp="1"/>
          </p:cNvSpPr>
          <p:nvPr>
            <p:ph type="title"/>
          </p:nvPr>
        </p:nvSpPr>
        <p:spPr>
          <a:xfrm>
            <a:off x="116288" y="155111"/>
            <a:ext cx="5688476" cy="2724275"/>
          </a:xfrm>
        </p:spPr>
        <p:txBody>
          <a:bodyPr anchor="t">
            <a:normAutofit fontScale="90000"/>
          </a:bodyPr>
          <a:lstStyle/>
          <a:p>
            <a:r>
              <a:rPr lang="en-US" sz="7200" b="1" dirty="0">
                <a:solidFill>
                  <a:srgbClr val="FFFF00"/>
                </a:solidFill>
              </a:rPr>
              <a:t>Endless Delve Done Differently</a:t>
            </a:r>
            <a:endParaRPr lang="en-AU" sz="7200" b="1" dirty="0">
              <a:solidFill>
                <a:srgbClr val="FFFF00"/>
              </a:solidFill>
            </a:endParaRPr>
          </a:p>
        </p:txBody>
      </p:sp>
      <p:sp>
        <p:nvSpPr>
          <p:cNvPr id="3" name="Content Placeholder 2">
            <a:extLst>
              <a:ext uri="{FF2B5EF4-FFF2-40B4-BE49-F238E27FC236}">
                <a16:creationId xmlns:a16="http://schemas.microsoft.com/office/drawing/2014/main" id="{8F6643A2-4050-A9B0-3C10-9347759B569C}"/>
              </a:ext>
            </a:extLst>
          </p:cNvPr>
          <p:cNvSpPr>
            <a:spLocks noGrp="1"/>
          </p:cNvSpPr>
          <p:nvPr>
            <p:ph idx="1"/>
          </p:nvPr>
        </p:nvSpPr>
        <p:spPr>
          <a:xfrm>
            <a:off x="0" y="2110811"/>
            <a:ext cx="5923532" cy="4686082"/>
          </a:xfrm>
        </p:spPr>
        <p:txBody>
          <a:bodyPr>
            <a:normAutofit fontScale="92500" lnSpcReduction="20000"/>
          </a:bodyPr>
          <a:lstStyle/>
          <a:p>
            <a:pPr marL="0" lvl="0" indent="0" rtl="0">
              <a:spcAft>
                <a:spcPts val="1417"/>
              </a:spcAft>
              <a:buSzPct val="45000"/>
              <a:buNone/>
            </a:pPr>
            <a:r>
              <a:rPr lang="en-AU" sz="3200" dirty="0">
                <a:solidFill>
                  <a:srgbClr val="FF0000"/>
                </a:solidFill>
                <a:cs typeface="Tahoma" pitchFamily="2"/>
              </a:rPr>
              <a:t>Fossil crafting has fallen behind.</a:t>
            </a:r>
          </a:p>
          <a:p>
            <a:pPr marL="0" lvl="0" indent="0" rtl="0">
              <a:spcAft>
                <a:spcPts val="1417"/>
              </a:spcAft>
              <a:buSzPct val="45000"/>
              <a:buNone/>
            </a:pPr>
            <a:r>
              <a:rPr lang="en-AU" sz="3200" dirty="0">
                <a:solidFill>
                  <a:schemeClr val="bg1"/>
                </a:solidFill>
                <a:cs typeface="Tahoma" pitchFamily="2"/>
              </a:rPr>
              <a:t>Except for a few crafts, fossils aren’t very popular in the base game. They were great when we had 20 leagues less power creep.</a:t>
            </a:r>
          </a:p>
          <a:p>
            <a:pPr marL="0" lvl="0" indent="0" rtl="0">
              <a:spcAft>
                <a:spcPts val="1417"/>
              </a:spcAft>
              <a:buSzPct val="45000"/>
              <a:buNone/>
            </a:pPr>
            <a:r>
              <a:rPr lang="en-AU" sz="3200" dirty="0">
                <a:solidFill>
                  <a:srgbClr val="FF0000"/>
                </a:solidFill>
                <a:cs typeface="Tahoma" pitchFamily="2"/>
              </a:rPr>
              <a:t>Change: Add Sanctified Resonators, Sublime Resonators and Foresight Fossils as semi-chase, chase and chase drops, respectively.</a:t>
            </a:r>
          </a:p>
          <a:p>
            <a:pPr marL="0" lvl="0" indent="0" rtl="0">
              <a:spcAft>
                <a:spcPts val="1417"/>
              </a:spcAft>
              <a:buSzPct val="45000"/>
              <a:buNone/>
            </a:pPr>
            <a:r>
              <a:rPr lang="en-AU" sz="3200" dirty="0">
                <a:solidFill>
                  <a:srgbClr val="FFFF00"/>
                </a:solidFill>
                <a:cs typeface="Tahoma" pitchFamily="2"/>
              </a:rPr>
              <a:t>If these are ‘safe’, they could be added to the core game later. </a:t>
            </a:r>
          </a:p>
        </p:txBody>
      </p:sp>
      <p:pic>
        <p:nvPicPr>
          <p:cNvPr id="5" name="Picture 4">
            <a:extLst>
              <a:ext uri="{FF2B5EF4-FFF2-40B4-BE49-F238E27FC236}">
                <a16:creationId xmlns:a16="http://schemas.microsoft.com/office/drawing/2014/main" id="{3AF97360-5FE8-A743-B480-BCA203C11868}"/>
              </a:ext>
            </a:extLst>
          </p:cNvPr>
          <p:cNvPicPr>
            <a:picLocks noChangeAspect="1"/>
          </p:cNvPicPr>
          <p:nvPr/>
        </p:nvPicPr>
        <p:blipFill>
          <a:blip r:embed="rId2">
            <a:extLst>
              <a:ext uri="{28A0092B-C50C-407E-A947-70E740481C1C}">
                <a14:useLocalDpi xmlns:a14="http://schemas.microsoft.com/office/drawing/2010/main" val="0"/>
              </a:ext>
            </a:extLst>
          </a:blip>
          <a:srcRect l="3011" r="301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6" name="Group 11">
            <a:extLst>
              <a:ext uri="{FF2B5EF4-FFF2-40B4-BE49-F238E27FC236}">
                <a16:creationId xmlns:a16="http://schemas.microsoft.com/office/drawing/2014/main" id="{278D9A5E-A856-95A0-39C1-A3DD195C42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3" name="Freeform: Shape 12">
              <a:extLst>
                <a:ext uri="{FF2B5EF4-FFF2-40B4-BE49-F238E27FC236}">
                  <a16:creationId xmlns:a16="http://schemas.microsoft.com/office/drawing/2014/main" id="{65C26CFD-6E6D-F8EA-5355-E18A0DF987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548C4F2-9B7E-D4EE-4B03-E03ADF1B0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028017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4C5A95-8EB5-A91C-8C1F-F2AE5E2C68E3}"/>
              </a:ext>
            </a:extLst>
          </p:cNvPr>
          <p:cNvSpPr>
            <a:spLocks noGrp="1"/>
          </p:cNvSpPr>
          <p:nvPr>
            <p:ph type="title"/>
          </p:nvPr>
        </p:nvSpPr>
        <p:spPr>
          <a:xfrm>
            <a:off x="218114" y="195943"/>
            <a:ext cx="5414239" cy="2897635"/>
          </a:xfrm>
        </p:spPr>
        <p:txBody>
          <a:bodyPr anchor="t">
            <a:normAutofit/>
          </a:bodyPr>
          <a:lstStyle/>
          <a:p>
            <a:r>
              <a:rPr lang="en-US" sz="6000" b="1" dirty="0">
                <a:solidFill>
                  <a:srgbClr val="00B0F0"/>
                </a:solidFill>
              </a:rPr>
              <a:t>Sanctified Resonator</a:t>
            </a:r>
            <a:endParaRPr lang="en-AU" sz="6000" b="1" dirty="0">
              <a:solidFill>
                <a:srgbClr val="00B0F0"/>
              </a:solidFill>
            </a:endParaRPr>
          </a:p>
        </p:txBody>
      </p:sp>
      <p:sp>
        <p:nvSpPr>
          <p:cNvPr id="3" name="Content Placeholder 2">
            <a:extLst>
              <a:ext uri="{FF2B5EF4-FFF2-40B4-BE49-F238E27FC236}">
                <a16:creationId xmlns:a16="http://schemas.microsoft.com/office/drawing/2014/main" id="{D319C39C-968D-30B6-B14F-E03241659F3A}"/>
              </a:ext>
            </a:extLst>
          </p:cNvPr>
          <p:cNvSpPr>
            <a:spLocks noGrp="1"/>
          </p:cNvSpPr>
          <p:nvPr>
            <p:ph idx="1"/>
          </p:nvPr>
        </p:nvSpPr>
        <p:spPr>
          <a:xfrm>
            <a:off x="-1" y="2395330"/>
            <a:ext cx="5632354" cy="4356908"/>
          </a:xfrm>
        </p:spPr>
        <p:txBody>
          <a:bodyPr>
            <a:normAutofit lnSpcReduction="10000"/>
          </a:bodyPr>
          <a:lstStyle/>
          <a:p>
            <a:r>
              <a:rPr lang="en-US" dirty="0">
                <a:solidFill>
                  <a:schemeClr val="bg1">
                    <a:alpha val="80000"/>
                  </a:schemeClr>
                </a:solidFill>
              </a:rPr>
              <a:t>Like a 5 socket resonator! But one has to be a Sanctified Fossil.</a:t>
            </a:r>
          </a:p>
          <a:p>
            <a:r>
              <a:rPr lang="en-US" dirty="0">
                <a:solidFill>
                  <a:schemeClr val="bg1">
                    <a:alpha val="80000"/>
                  </a:schemeClr>
                </a:solidFill>
              </a:rPr>
              <a:t>Not available at all outside Delve, ever. Never available in Ruthless.</a:t>
            </a:r>
          </a:p>
          <a:p>
            <a:r>
              <a:rPr lang="en-US" dirty="0">
                <a:solidFill>
                  <a:schemeClr val="bg1">
                    <a:alpha val="80000"/>
                  </a:schemeClr>
                </a:solidFill>
              </a:rPr>
              <a:t>Found only behind fractured walls from depth 100+, rarely (~0.5%) outside cities and occasionally (~3%) in city biomes.</a:t>
            </a:r>
          </a:p>
          <a:p>
            <a:r>
              <a:rPr lang="en-US" dirty="0">
                <a:solidFill>
                  <a:schemeClr val="bg1">
                    <a:alpha val="80000"/>
                  </a:schemeClr>
                </a:solidFill>
              </a:rPr>
              <a:t>Functions as a Prime Resonator, but has a Sanctified Fossil effect added on top of the other four resonators.</a:t>
            </a:r>
          </a:p>
        </p:txBody>
      </p:sp>
      <p:pic>
        <p:nvPicPr>
          <p:cNvPr id="5" name="Picture 4">
            <a:extLst>
              <a:ext uri="{FF2B5EF4-FFF2-40B4-BE49-F238E27FC236}">
                <a16:creationId xmlns:a16="http://schemas.microsoft.com/office/drawing/2014/main" id="{960C0DF7-CF8B-F994-2B6A-3859B668587A}"/>
              </a:ext>
            </a:extLst>
          </p:cNvPr>
          <p:cNvPicPr>
            <a:picLocks noChangeAspect="1"/>
          </p:cNvPicPr>
          <p:nvPr/>
        </p:nvPicPr>
        <p:blipFill>
          <a:blip r:embed="rId2">
            <a:extLst>
              <a:ext uri="{28A0092B-C50C-407E-A947-70E740481C1C}">
                <a14:useLocalDpi xmlns:a14="http://schemas.microsoft.com/office/drawing/2010/main" val="0"/>
              </a:ext>
            </a:extLst>
          </a:blip>
          <a:srcRect l="23171" r="2317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1" name="Group 10">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2" name="Freeform: Shape 11">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627249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BF369F-2828-A38A-D8A7-359C2BCB165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7C292A-4A94-3CA4-36B2-2CB0B4401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D4CB10-5276-2363-D89A-9663EE7BC189}"/>
              </a:ext>
            </a:extLst>
          </p:cNvPr>
          <p:cNvSpPr>
            <a:spLocks noGrp="1"/>
          </p:cNvSpPr>
          <p:nvPr>
            <p:ph type="title"/>
          </p:nvPr>
        </p:nvSpPr>
        <p:spPr>
          <a:xfrm>
            <a:off x="168977" y="105762"/>
            <a:ext cx="5414239" cy="2897635"/>
          </a:xfrm>
        </p:spPr>
        <p:txBody>
          <a:bodyPr anchor="t">
            <a:normAutofit/>
          </a:bodyPr>
          <a:lstStyle/>
          <a:p>
            <a:r>
              <a:rPr lang="en-US" sz="6000" b="1" dirty="0">
                <a:solidFill>
                  <a:srgbClr val="00B050"/>
                </a:solidFill>
              </a:rPr>
              <a:t>Sublime Resonator</a:t>
            </a:r>
            <a:endParaRPr lang="en-AU" sz="6000" b="1" dirty="0">
              <a:solidFill>
                <a:srgbClr val="00B050"/>
              </a:solidFill>
            </a:endParaRPr>
          </a:p>
        </p:txBody>
      </p:sp>
      <p:sp>
        <p:nvSpPr>
          <p:cNvPr id="3" name="Content Placeholder 2">
            <a:extLst>
              <a:ext uri="{FF2B5EF4-FFF2-40B4-BE49-F238E27FC236}">
                <a16:creationId xmlns:a16="http://schemas.microsoft.com/office/drawing/2014/main" id="{6D1C8936-F1A7-5E03-E6B7-4612986B970F}"/>
              </a:ext>
            </a:extLst>
          </p:cNvPr>
          <p:cNvSpPr>
            <a:spLocks noGrp="1"/>
          </p:cNvSpPr>
          <p:nvPr>
            <p:ph idx="1"/>
          </p:nvPr>
        </p:nvSpPr>
        <p:spPr>
          <a:xfrm>
            <a:off x="-1" y="1908313"/>
            <a:ext cx="5632354" cy="4843925"/>
          </a:xfrm>
        </p:spPr>
        <p:txBody>
          <a:bodyPr>
            <a:normAutofit fontScale="92500" lnSpcReduction="10000"/>
          </a:bodyPr>
          <a:lstStyle/>
          <a:p>
            <a:r>
              <a:rPr lang="en-US" dirty="0">
                <a:solidFill>
                  <a:schemeClr val="bg1">
                    <a:alpha val="80000"/>
                  </a:schemeClr>
                </a:solidFill>
              </a:rPr>
              <a:t>If this goes core, it’s intended to be chase (Veiled Orb). It may be too good.</a:t>
            </a:r>
          </a:p>
          <a:p>
            <a:r>
              <a:rPr lang="en-US" dirty="0">
                <a:solidFill>
                  <a:schemeClr val="bg1">
                    <a:alpha val="80000"/>
                  </a:schemeClr>
                </a:solidFill>
              </a:rPr>
              <a:t>Not available at all outside Delve, ever. Never available in Ruthless.</a:t>
            </a:r>
          </a:p>
          <a:p>
            <a:r>
              <a:rPr lang="en-US" dirty="0">
                <a:solidFill>
                  <a:schemeClr val="bg1">
                    <a:alpha val="80000"/>
                  </a:schemeClr>
                </a:solidFill>
              </a:rPr>
              <a:t>Rarely found behind fractured walls from depth 400+ in city biomes. Occasionally found from bosses.</a:t>
            </a:r>
          </a:p>
          <a:p>
            <a:r>
              <a:rPr lang="en-US" dirty="0">
                <a:solidFill>
                  <a:schemeClr val="bg1">
                    <a:alpha val="80000"/>
                  </a:schemeClr>
                </a:solidFill>
              </a:rPr>
              <a:t>Functions as a Prime Resonator, but with the added text “Always has maximum (6) modifiers. Biases against rare modifiers are ignored”.</a:t>
            </a:r>
          </a:p>
          <a:p>
            <a:r>
              <a:rPr lang="en-US" dirty="0">
                <a:solidFill>
                  <a:schemeClr val="bg1">
                    <a:alpha val="80000"/>
                  </a:schemeClr>
                </a:solidFill>
              </a:rPr>
              <a:t>This might be too good. If it is, well, it’s one event only.</a:t>
            </a:r>
          </a:p>
        </p:txBody>
      </p:sp>
      <p:pic>
        <p:nvPicPr>
          <p:cNvPr id="5" name="Picture 4">
            <a:extLst>
              <a:ext uri="{FF2B5EF4-FFF2-40B4-BE49-F238E27FC236}">
                <a16:creationId xmlns:a16="http://schemas.microsoft.com/office/drawing/2014/main" id="{3E514910-6DF4-E955-A786-F29E6E405CBD}"/>
              </a:ext>
            </a:extLst>
          </p:cNvPr>
          <p:cNvPicPr>
            <a:picLocks noChangeAspect="1"/>
          </p:cNvPicPr>
          <p:nvPr/>
        </p:nvPicPr>
        <p:blipFill>
          <a:blip r:embed="rId2">
            <a:extLst>
              <a:ext uri="{28A0092B-C50C-407E-A947-70E740481C1C}">
                <a14:useLocalDpi xmlns:a14="http://schemas.microsoft.com/office/drawing/2010/main" val="0"/>
              </a:ext>
            </a:extLst>
          </a:blip>
          <a:srcRect l="23171" r="2317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1" name="Group 10">
            <a:extLst>
              <a:ext uri="{FF2B5EF4-FFF2-40B4-BE49-F238E27FC236}">
                <a16:creationId xmlns:a16="http://schemas.microsoft.com/office/drawing/2014/main" id="{5AAB6D0D-1A32-B5A6-D2E6-43F1AD0352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2" name="Freeform: Shape 11">
              <a:extLst>
                <a:ext uri="{FF2B5EF4-FFF2-40B4-BE49-F238E27FC236}">
                  <a16:creationId xmlns:a16="http://schemas.microsoft.com/office/drawing/2014/main" id="{92C1C632-0015-463E-6D4A-017351A96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FC7ADBB-9AC3-1256-71DD-E7467C351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94132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0CF7462385275479DAFBBD65961E04B" ma:contentTypeVersion="7" ma:contentTypeDescription="Create a new document." ma:contentTypeScope="" ma:versionID="e57fd7fd1a6e97bdda5acb2040fd24f0">
  <xsd:schema xmlns:xsd="http://www.w3.org/2001/XMLSchema" xmlns:xs="http://www.w3.org/2001/XMLSchema" xmlns:p="http://schemas.microsoft.com/office/2006/metadata/properties" xmlns:ns3="40fa152c-4051-416a-be27-a0f6f4d5fcc0" targetNamespace="http://schemas.microsoft.com/office/2006/metadata/properties" ma:root="true" ma:fieldsID="f88e7ff193d285356016ca48fdc64775" ns3:_="">
    <xsd:import namespace="40fa152c-4051-416a-be27-a0f6f4d5fcc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a152c-4051-416a-be27-a0f6f4d5fc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5F87DD-09BC-4347-9F81-0D014C829A67}">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40fa152c-4051-416a-be27-a0f6f4d5fcc0"/>
    <ds:schemaRef ds:uri="http://www.w3.org/XML/1998/namespace"/>
  </ds:schemaRefs>
</ds:datastoreItem>
</file>

<file path=customXml/itemProps2.xml><?xml version="1.0" encoding="utf-8"?>
<ds:datastoreItem xmlns:ds="http://schemas.openxmlformats.org/officeDocument/2006/customXml" ds:itemID="{7BF62091-151E-4007-8F97-E37B8B59E8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fa152c-4051-416a-be27-a0f6f4d5fc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214831-04D6-4391-8673-DA5B85F12A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2575</TotalTime>
  <Words>1464</Words>
  <Application>Microsoft Office PowerPoint</Application>
  <PresentationFormat>Widescreen</PresentationFormat>
  <Paragraphs>78</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Tahoma</vt:lpstr>
      <vt:lpstr>Office Theme</vt:lpstr>
      <vt:lpstr>3.25 November Event Ideas</vt:lpstr>
      <vt:lpstr>POE 2 has been delayed until 06-Dec-2024. This makes 3.25 one of the longest leagues ever.  In the past GGG have run events like Endless Heist, Atlas Invasion and Delirium Everywhere alongside long leauges.</vt:lpstr>
      <vt:lpstr>Players are free to decide – keep playing the league if it’s still fun, move on to other games for a while, or jump into one or more of the events. GGG probably don’t want to run events that take a lot of programming. For this reason every idea here is similar to something GGG ran before.</vt:lpstr>
      <vt:lpstr>Idea 1: Endless Delve Done Differently</vt:lpstr>
      <vt:lpstr>Endless Delve Done Differently</vt:lpstr>
      <vt:lpstr>Endless Delve Done Differently</vt:lpstr>
      <vt:lpstr>Endless Delve Done Differently</vt:lpstr>
      <vt:lpstr>Sanctified Resonator</vt:lpstr>
      <vt:lpstr>Sublime Resonator</vt:lpstr>
      <vt:lpstr>Foresight Fossil</vt:lpstr>
      <vt:lpstr>Idea 2: Mini-Patch &amp; Ten Day Fresh Start</vt:lpstr>
      <vt:lpstr>Idea 2: Mini-Patch &amp; Ten Day Fresh Start</vt:lpstr>
      <vt:lpstr>Idea 2: Mini-Patch &amp; Ten Day Fresh Start</vt:lpstr>
      <vt:lpstr>Idea 3: Delirium Everywhere Done Well</vt:lpstr>
      <vt:lpstr>Delirium Everywhere: How To Fix It</vt:lpstr>
      <vt:lpstr>Idea 4: Group  Found Events &amp; Asynchronous Races</vt:lpstr>
      <vt:lpstr>Idea 4: Group  Found Events &amp; Asynchronous Races</vt:lpstr>
      <vt:lpstr>Idea 4: Group  Found Events &amp; Asynchronous Races</vt:lpstr>
      <vt:lpstr>Idea 4: Group  Found Events &amp; Asynchronous Races</vt:lpstr>
      <vt:lpstr>Summary of ideas: Endless Delve &amp; Recombinators Mini-Patch &amp; Fresh Start Delirium Everywhere Revisited Group Found Events Revisited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3.21 Build Catalogue</dc:title>
  <dc:creator>Andrew Cheeseman</dc:creator>
  <cp:lastModifiedBy>Andrew Cheeseman</cp:lastModifiedBy>
  <cp:revision>15</cp:revision>
  <dcterms:created xsi:type="dcterms:W3CDTF">2023-04-06T00:48:23Z</dcterms:created>
  <dcterms:modified xsi:type="dcterms:W3CDTF">2024-10-29T11:26:32Z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0x010100A0CF7462385275479DAFBBD65961E04B</vt:lpwstr>
  </property>
</Properties>
</file>